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2"/>
  </p:notesMasterIdLst>
  <p:sldIdLst>
    <p:sldId id="256" r:id="rId2"/>
    <p:sldId id="312" r:id="rId3"/>
    <p:sldId id="313" r:id="rId4"/>
    <p:sldId id="314" r:id="rId5"/>
    <p:sldId id="259" r:id="rId6"/>
    <p:sldId id="285" r:id="rId7"/>
    <p:sldId id="280" r:id="rId8"/>
    <p:sldId id="286" r:id="rId9"/>
    <p:sldId id="287" r:id="rId10"/>
    <p:sldId id="288" r:id="rId11"/>
    <p:sldId id="318" r:id="rId12"/>
    <p:sldId id="308" r:id="rId13"/>
    <p:sldId id="291" r:id="rId14"/>
    <p:sldId id="306" r:id="rId15"/>
    <p:sldId id="307" r:id="rId16"/>
    <p:sldId id="316" r:id="rId17"/>
    <p:sldId id="310" r:id="rId18"/>
    <p:sldId id="266" r:id="rId19"/>
    <p:sldId id="317" r:id="rId20"/>
    <p:sldId id="315" r:id="rId21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0674" autoAdjust="0"/>
  </p:normalViewPr>
  <p:slideViewPr>
    <p:cSldViewPr>
      <p:cViewPr varScale="1">
        <p:scale>
          <a:sx n="131" d="100"/>
          <a:sy n="131" d="100"/>
        </p:scale>
        <p:origin x="-48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Feuille_Microsoft_Excel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Feuille_Microsoft_Excel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Feuille_Microsoft_Excel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Feuille_Microsoft_Excel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 Distance</a:t>
            </a:r>
            <a:r>
              <a:rPr lang="fr-FR" baseline="0"/>
              <a:t> P60</a:t>
            </a:r>
            <a:r>
              <a:rPr lang="fr-FR"/>
              <a:t> 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2"/>
          <c:order val="0"/>
          <c:tx>
            <c:strRef>
              <c:f>Feuil1!$J$3</c:f>
              <c:strCache>
                <c:ptCount val="1"/>
                <c:pt idx="0">
                  <c:v>center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(Feuil1!$L$5;Feuil1!$L$54;Feuil1!$L$89)</c:f>
                <c:numCache>
                  <c:formatCode>General</c:formatCode>
                  <c:ptCount val="3"/>
                  <c:pt idx="0">
                    <c:v>280.468699080567</c:v>
                  </c:pt>
                  <c:pt idx="1">
                    <c:v>157.8180814292207</c:v>
                  </c:pt>
                  <c:pt idx="2">
                    <c:v>322.443481451574</c:v>
                  </c:pt>
                </c:numCache>
              </c:numRef>
            </c:plus>
            <c:minus>
              <c:numRef>
                <c:f>(Feuil1!$L$5;Feuil1!$L$54;Feuil1!$L$89)</c:f>
                <c:numCache>
                  <c:formatCode>General</c:formatCode>
                  <c:ptCount val="3"/>
                  <c:pt idx="0">
                    <c:v>280.468699080567</c:v>
                  </c:pt>
                  <c:pt idx="1">
                    <c:v>157.8180814292207</c:v>
                  </c:pt>
                  <c:pt idx="2">
                    <c:v>322.443481451574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(Feuil1!$L$4;Feuil1!$L$53;Feuil1!$L$88)</c:f>
              <c:numCache>
                <c:formatCode>General</c:formatCode>
                <c:ptCount val="3"/>
                <c:pt idx="0">
                  <c:v>2240.438571428571</c:v>
                </c:pt>
                <c:pt idx="1">
                  <c:v>1750.406</c:v>
                </c:pt>
                <c:pt idx="2">
                  <c:v>2000.851428571428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A1E2-40B5-980A-AD30EB12869D}"/>
            </c:ext>
          </c:extLst>
        </c:ser>
        <c:ser>
          <c:idx val="3"/>
          <c:order val="1"/>
          <c:tx>
            <c:strRef>
              <c:f>Feuil1!$J$8</c:f>
              <c:strCache>
                <c:ptCount val="1"/>
                <c:pt idx="0">
                  <c:v>total close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(Feuil1!$L$10;Feuil1!$L$59;Feuil1!$L$94)</c:f>
                <c:numCache>
                  <c:formatCode>General</c:formatCode>
                  <c:ptCount val="3"/>
                  <c:pt idx="0">
                    <c:v>617.9574206926528</c:v>
                  </c:pt>
                  <c:pt idx="1">
                    <c:v>377.8181453636075</c:v>
                  </c:pt>
                  <c:pt idx="2">
                    <c:v>862.7062315467894</c:v>
                  </c:pt>
                </c:numCache>
              </c:numRef>
            </c:plus>
            <c:minus>
              <c:numRef>
                <c:f>(Feuil1!$L$10;Feuil1!$L$59;Feuil1!$L$94)</c:f>
                <c:numCache>
                  <c:formatCode>General</c:formatCode>
                  <c:ptCount val="3"/>
                  <c:pt idx="0">
                    <c:v>617.9574206926528</c:v>
                  </c:pt>
                  <c:pt idx="1">
                    <c:v>377.8181453636075</c:v>
                  </c:pt>
                  <c:pt idx="2">
                    <c:v>862.7062315467894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(Feuil1!$L$9;Feuil1!$L$58;Feuil1!$L$93)</c:f>
              <c:numCache>
                <c:formatCode>General</c:formatCode>
                <c:ptCount val="3"/>
                <c:pt idx="0">
                  <c:v>7438.532857142851</c:v>
                </c:pt>
                <c:pt idx="1">
                  <c:v>6756.326000000001</c:v>
                </c:pt>
                <c:pt idx="2">
                  <c:v>6604.958571428571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A1E2-40B5-980A-AD30EB12869D}"/>
            </c:ext>
          </c:extLst>
        </c:ser>
        <c:ser>
          <c:idx val="1"/>
          <c:order val="2"/>
          <c:tx>
            <c:strRef>
              <c:f>Feuil1!$J$14</c:f>
              <c:strCache>
                <c:ptCount val="1"/>
                <c:pt idx="0">
                  <c:v>total open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(Feuil1!$L$16;Feuil1!$L$65;Feuil1!$L$100)</c:f>
                <c:numCache>
                  <c:formatCode>General</c:formatCode>
                  <c:ptCount val="3"/>
                  <c:pt idx="0">
                    <c:v>236.9551206093534</c:v>
                  </c:pt>
                  <c:pt idx="1">
                    <c:v>159.5139272477484</c:v>
                  </c:pt>
                  <c:pt idx="2">
                    <c:v>254.1978479345524</c:v>
                  </c:pt>
                </c:numCache>
              </c:numRef>
            </c:plus>
            <c:minus>
              <c:numRef>
                <c:f>(Feuil1!$L$16;Feuil1!$L$65;Feuil1!$L$100)</c:f>
                <c:numCache>
                  <c:formatCode>General</c:formatCode>
                  <c:ptCount val="3"/>
                  <c:pt idx="0">
                    <c:v>236.9551206093534</c:v>
                  </c:pt>
                  <c:pt idx="1">
                    <c:v>159.5139272477484</c:v>
                  </c:pt>
                  <c:pt idx="2">
                    <c:v>254.1978479345524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(Feuil1!$L$15;Feuil1!$L$64;Feuil1!$L$99)</c:f>
              <c:numCache>
                <c:formatCode>General</c:formatCode>
                <c:ptCount val="3"/>
                <c:pt idx="0">
                  <c:v>582.4214285714281</c:v>
                </c:pt>
                <c:pt idx="1">
                  <c:v>755.984</c:v>
                </c:pt>
                <c:pt idx="2">
                  <c:v>842.9042857142854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A1E2-40B5-980A-AD30EB1286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85102344"/>
        <c:axId val="2085106088"/>
      </c:barChart>
      <c:catAx>
        <c:axId val="20851023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085106088"/>
        <c:crosses val="autoZero"/>
        <c:auto val="1"/>
        <c:lblAlgn val="ctr"/>
        <c:lblOffset val="100"/>
        <c:noMultiLvlLbl val="0"/>
      </c:catAx>
      <c:valAx>
        <c:axId val="2085106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Dist(mm)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0851023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 Distance</a:t>
            </a:r>
            <a:r>
              <a:rPr lang="fr-FR" baseline="0"/>
              <a:t> P90</a:t>
            </a:r>
            <a:endParaRPr lang="fr-FR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2"/>
          <c:order val="0"/>
          <c:tx>
            <c:strRef>
              <c:f>Feuil1!$J$3</c:f>
              <c:strCache>
                <c:ptCount val="1"/>
                <c:pt idx="0">
                  <c:v>center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(Feuil1!$L$138;Feuil1!$L$180;Feuil1!$L$215)</c:f>
                <c:numCache>
                  <c:formatCode>General</c:formatCode>
                  <c:ptCount val="3"/>
                  <c:pt idx="0">
                    <c:v>184.5839251879148</c:v>
                  </c:pt>
                  <c:pt idx="1">
                    <c:v>179.2417398766258</c:v>
                  </c:pt>
                  <c:pt idx="2">
                    <c:v>237.5308254553426</c:v>
                  </c:pt>
                </c:numCache>
              </c:numRef>
            </c:plus>
            <c:minus>
              <c:numRef>
                <c:f>(Feuil1!$L$138;Feuil1!$L$180;Feuil1!$L$215)</c:f>
                <c:numCache>
                  <c:formatCode>General</c:formatCode>
                  <c:ptCount val="3"/>
                  <c:pt idx="0">
                    <c:v>184.5839251879148</c:v>
                  </c:pt>
                  <c:pt idx="1">
                    <c:v>179.2417398766258</c:v>
                  </c:pt>
                  <c:pt idx="2">
                    <c:v>237.5308254553426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(Feuil1!$L$137;Feuil1!$L$179;Feuil1!$L$214)</c:f>
              <c:numCache>
                <c:formatCode>General</c:formatCode>
                <c:ptCount val="3"/>
                <c:pt idx="0">
                  <c:v>1369.043333333333</c:v>
                </c:pt>
                <c:pt idx="1">
                  <c:v>816.3579999999989</c:v>
                </c:pt>
                <c:pt idx="2">
                  <c:v>1922.302857142857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87A6-4B7B-9DCE-A84068CFE95C}"/>
            </c:ext>
          </c:extLst>
        </c:ser>
        <c:ser>
          <c:idx val="3"/>
          <c:order val="1"/>
          <c:tx>
            <c:strRef>
              <c:f>Feuil1!$J$8</c:f>
              <c:strCache>
                <c:ptCount val="1"/>
                <c:pt idx="0">
                  <c:v>total close</c:v>
                </c:pt>
              </c:strCache>
            </c:strRef>
          </c:tx>
          <c:spPr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(Feuil1!$L$143;Feuil1!$L$185;Feuil1!$L$220)</c:f>
                <c:numCache>
                  <c:formatCode>General</c:formatCode>
                  <c:ptCount val="3"/>
                  <c:pt idx="0">
                    <c:v>719.8043188244515</c:v>
                  </c:pt>
                  <c:pt idx="1">
                    <c:v>1042.400297035646</c:v>
                  </c:pt>
                  <c:pt idx="2">
                    <c:v>443.1785962415886</c:v>
                  </c:pt>
                </c:numCache>
              </c:numRef>
            </c:plus>
            <c:minus>
              <c:numRef>
                <c:f>(Feuil1!$L$143;Feuil1!$L$185;Feuil1!$L$220)</c:f>
                <c:numCache>
                  <c:formatCode>General</c:formatCode>
                  <c:ptCount val="3"/>
                  <c:pt idx="0">
                    <c:v>719.8043188244515</c:v>
                  </c:pt>
                  <c:pt idx="1">
                    <c:v>1042.400297035646</c:v>
                  </c:pt>
                  <c:pt idx="2">
                    <c:v>443.1785962415886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(Feuil1!$L$142;Feuil1!$L$184;Feuil1!$L$219)</c:f>
              <c:numCache>
                <c:formatCode>General</c:formatCode>
                <c:ptCount val="3"/>
                <c:pt idx="0">
                  <c:v>6363.345</c:v>
                </c:pt>
                <c:pt idx="1">
                  <c:v>4940.52</c:v>
                </c:pt>
                <c:pt idx="2">
                  <c:v>7442.98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87A6-4B7B-9DCE-A84068CFE95C}"/>
            </c:ext>
          </c:extLst>
        </c:ser>
        <c:ser>
          <c:idx val="1"/>
          <c:order val="2"/>
          <c:tx>
            <c:strRef>
              <c:f>Feuil1!$J$14</c:f>
              <c:strCache>
                <c:ptCount val="1"/>
                <c:pt idx="0">
                  <c:v>total open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(Feuil1!$L$149;Feuil1!$L$191;Feuil1!$L$226)</c:f>
                <c:numCache>
                  <c:formatCode>General</c:formatCode>
                  <c:ptCount val="3"/>
                  <c:pt idx="0">
                    <c:v>104.7202701088317</c:v>
                  </c:pt>
                  <c:pt idx="1">
                    <c:v>158.803923679486</c:v>
                  </c:pt>
                  <c:pt idx="2">
                    <c:v>158.4112199137354</c:v>
                  </c:pt>
                </c:numCache>
              </c:numRef>
            </c:plus>
            <c:minus>
              <c:numRef>
                <c:f>(Feuil1!$L$149;Feuil1!$L$191;Feuil1!$L$226)</c:f>
                <c:numCache>
                  <c:formatCode>General</c:formatCode>
                  <c:ptCount val="3"/>
                  <c:pt idx="0">
                    <c:v>104.7202701088317</c:v>
                  </c:pt>
                  <c:pt idx="1">
                    <c:v>158.803923679486</c:v>
                  </c:pt>
                  <c:pt idx="2">
                    <c:v>158.4112199137354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(Feuil1!$L$148;Feuil1!$L$190;Feuil1!$L$225)</c:f>
              <c:numCache>
                <c:formatCode>General</c:formatCode>
                <c:ptCount val="3"/>
                <c:pt idx="0">
                  <c:v>368.7649999999998</c:v>
                </c:pt>
                <c:pt idx="1">
                  <c:v>319.956</c:v>
                </c:pt>
                <c:pt idx="2">
                  <c:v>888.0157142857137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87A6-4B7B-9DCE-A84068CFE95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85208472"/>
        <c:axId val="2085212216"/>
      </c:barChart>
      <c:catAx>
        <c:axId val="2085208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085212216"/>
        <c:crosses val="autoZero"/>
        <c:auto val="1"/>
        <c:lblAlgn val="ctr"/>
        <c:lblOffset val="100"/>
        <c:noMultiLvlLbl val="0"/>
      </c:catAx>
      <c:valAx>
        <c:axId val="20852122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Dist(mm)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0852084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Time</a:t>
            </a:r>
            <a:r>
              <a:rPr lang="en-US" baseline="0"/>
              <a:t> P60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2"/>
          <c:order val="0"/>
          <c:tx>
            <c:strRef>
              <c:f>Feuil1!$J$3</c:f>
              <c:strCache>
                <c:ptCount val="1"/>
                <c:pt idx="0">
                  <c:v>center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(Feuil1!$K$5;Feuil1!$K$54;Feuil1!$K$89)</c:f>
                <c:numCache>
                  <c:formatCode>General</c:formatCode>
                  <c:ptCount val="3"/>
                  <c:pt idx="0">
                    <c:v>11.57640198823441</c:v>
                  </c:pt>
                  <c:pt idx="1">
                    <c:v>4.95027615391307</c:v>
                  </c:pt>
                  <c:pt idx="2">
                    <c:v>7.833375133771813</c:v>
                  </c:pt>
                </c:numCache>
              </c:numRef>
            </c:plus>
            <c:minus>
              <c:numRef>
                <c:f>(Feuil1!$K$5;Feuil1!$K$54;Feuil1!$K$89)</c:f>
                <c:numCache>
                  <c:formatCode>General</c:formatCode>
                  <c:ptCount val="3"/>
                  <c:pt idx="0">
                    <c:v>11.57640198823441</c:v>
                  </c:pt>
                  <c:pt idx="1">
                    <c:v>4.95027615391307</c:v>
                  </c:pt>
                  <c:pt idx="2">
                    <c:v>7.833375133771813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(Feuil1!$K$4;Feuil1!$K$53;Feuil1!$K$88)</c:f>
              <c:numCache>
                <c:formatCode>General</c:formatCode>
                <c:ptCount val="3"/>
                <c:pt idx="0">
                  <c:v>80.83142857142852</c:v>
                </c:pt>
                <c:pt idx="1">
                  <c:v>57.558</c:v>
                </c:pt>
                <c:pt idx="2">
                  <c:v>81.39571428571427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F135-429D-9A4F-6F1802DB3D7E}"/>
            </c:ext>
          </c:extLst>
        </c:ser>
        <c:ser>
          <c:idx val="3"/>
          <c:order val="1"/>
          <c:tx>
            <c:strRef>
              <c:f>Feuil1!$J$8</c:f>
              <c:strCache>
                <c:ptCount val="1"/>
                <c:pt idx="0">
                  <c:v>total close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(Feuil1!$K$10;Feuil1!$K$59;Feuil1!$K$94)</c:f>
                <c:numCache>
                  <c:formatCode>General</c:formatCode>
                  <c:ptCount val="3"/>
                  <c:pt idx="0">
                    <c:v>13.05187452327936</c:v>
                  </c:pt>
                  <c:pt idx="1">
                    <c:v>6.024023074324996</c:v>
                  </c:pt>
                  <c:pt idx="2">
                    <c:v>17.75196901984767</c:v>
                  </c:pt>
                </c:numCache>
              </c:numRef>
            </c:plus>
            <c:minus>
              <c:numRef>
                <c:f>(Feuil1!$K$10;Feuil1!$K$59;Feuil1!$K$94)</c:f>
                <c:numCache>
                  <c:formatCode>General</c:formatCode>
                  <c:ptCount val="3"/>
                  <c:pt idx="0">
                    <c:v>13.05187452327936</c:v>
                  </c:pt>
                  <c:pt idx="1">
                    <c:v>6.024023074324996</c:v>
                  </c:pt>
                  <c:pt idx="2">
                    <c:v>17.75196901984767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(Feuil1!$K$9;Feuil1!$K$58;Feuil1!$K$93)</c:f>
              <c:numCache>
                <c:formatCode>General</c:formatCode>
                <c:ptCount val="3"/>
                <c:pt idx="0">
                  <c:v>200.86</c:v>
                </c:pt>
                <c:pt idx="1">
                  <c:v>214.862</c:v>
                </c:pt>
                <c:pt idx="2">
                  <c:v>181.1242857142857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F135-429D-9A4F-6F1802DB3D7E}"/>
            </c:ext>
          </c:extLst>
        </c:ser>
        <c:ser>
          <c:idx val="1"/>
          <c:order val="2"/>
          <c:tx>
            <c:strRef>
              <c:f>Feuil1!$J$14</c:f>
              <c:strCache>
                <c:ptCount val="1"/>
                <c:pt idx="0">
                  <c:v>total open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(Feuil1!$K$16;Feuil1!$K$65;Feuil1!$K$100)</c:f>
                <c:numCache>
                  <c:formatCode>General</c:formatCode>
                  <c:ptCount val="3"/>
                  <c:pt idx="0">
                    <c:v>4.54143066852361</c:v>
                  </c:pt>
                  <c:pt idx="1">
                    <c:v>3.228681774346925</c:v>
                  </c:pt>
                  <c:pt idx="2">
                    <c:v>10.8287865602452</c:v>
                  </c:pt>
                </c:numCache>
              </c:numRef>
            </c:plus>
            <c:minus>
              <c:numRef>
                <c:f>(Feuil1!$K$16;Feuil1!$K$65;Feuil1!$K$100)</c:f>
                <c:numCache>
                  <c:formatCode>General</c:formatCode>
                  <c:ptCount val="3"/>
                  <c:pt idx="0">
                    <c:v>4.54143066852361</c:v>
                  </c:pt>
                  <c:pt idx="1">
                    <c:v>3.228681774346925</c:v>
                  </c:pt>
                  <c:pt idx="2">
                    <c:v>10.8287865602452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(Feuil1!$K$15;Feuil1!$K$64;Feuil1!$K$99)</c:f>
              <c:numCache>
                <c:formatCode>General</c:formatCode>
                <c:ptCount val="3"/>
                <c:pt idx="0">
                  <c:v>12.09142857142857</c:v>
                </c:pt>
                <c:pt idx="1">
                  <c:v>17.116</c:v>
                </c:pt>
                <c:pt idx="2">
                  <c:v>27.86571428571428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F135-429D-9A4F-6F1802DB3D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85264472"/>
        <c:axId val="2085268216"/>
      </c:barChart>
      <c:catAx>
        <c:axId val="2085264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085268216"/>
        <c:crosses val="autoZero"/>
        <c:auto val="1"/>
        <c:lblAlgn val="ctr"/>
        <c:lblOffset val="100"/>
        <c:noMultiLvlLbl val="0"/>
      </c:catAx>
      <c:valAx>
        <c:axId val="20852682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Dur(Second)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0852644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Time</a:t>
            </a:r>
            <a:r>
              <a:rPr lang="en-US" baseline="0"/>
              <a:t> P90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2"/>
          <c:order val="0"/>
          <c:tx>
            <c:strRef>
              <c:f>Feuil1!$J$3</c:f>
              <c:strCache>
                <c:ptCount val="1"/>
                <c:pt idx="0">
                  <c:v>center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(Feuil1!$K$138;Feuil1!$K$180;Feuil1!$K$215)</c:f>
                <c:numCache>
                  <c:formatCode>General</c:formatCode>
                  <c:ptCount val="3"/>
                  <c:pt idx="0">
                    <c:v>6.262480561069843</c:v>
                  </c:pt>
                  <c:pt idx="1">
                    <c:v>4.971485089990718</c:v>
                  </c:pt>
                  <c:pt idx="2">
                    <c:v>6.673819496110648</c:v>
                  </c:pt>
                </c:numCache>
              </c:numRef>
            </c:plus>
            <c:minus>
              <c:numRef>
                <c:f>(Feuil1!$K$138;Feuil1!$K$180;Feuil1!$K$215)</c:f>
                <c:numCache>
                  <c:formatCode>General</c:formatCode>
                  <c:ptCount val="3"/>
                  <c:pt idx="0">
                    <c:v>6.262480561069843</c:v>
                  </c:pt>
                  <c:pt idx="1">
                    <c:v>4.971485089990718</c:v>
                  </c:pt>
                  <c:pt idx="2">
                    <c:v>6.673819496110648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(Feuil1!$K$137;Feuil1!$K$179;Feuil1!$K$214)</c:f>
              <c:numCache>
                <c:formatCode>General</c:formatCode>
                <c:ptCount val="3"/>
                <c:pt idx="0">
                  <c:v>40.91833333333334</c:v>
                </c:pt>
                <c:pt idx="1">
                  <c:v>25.398</c:v>
                </c:pt>
                <c:pt idx="2">
                  <c:v>59.53000000000001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EDFD-4139-BBFD-8053E87B0868}"/>
            </c:ext>
          </c:extLst>
        </c:ser>
        <c:ser>
          <c:idx val="3"/>
          <c:order val="1"/>
          <c:tx>
            <c:strRef>
              <c:f>Feuil1!$J$8</c:f>
              <c:strCache>
                <c:ptCount val="1"/>
                <c:pt idx="0">
                  <c:v>total close</c:v>
                </c:pt>
              </c:strCache>
            </c:strRef>
          </c:tx>
          <c:spPr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(Feuil1!$K$143;Feuil1!$K$185;Feuil1!$K$220)</c:f>
                <c:numCache>
                  <c:formatCode>General</c:formatCode>
                  <c:ptCount val="3"/>
                  <c:pt idx="0">
                    <c:v>6.770719640071098</c:v>
                  </c:pt>
                  <c:pt idx="1">
                    <c:v>8.914682832271722</c:v>
                  </c:pt>
                  <c:pt idx="2">
                    <c:v>11.4374290377339</c:v>
                  </c:pt>
                </c:numCache>
              </c:numRef>
            </c:plus>
            <c:minus>
              <c:numRef>
                <c:f>(Feuil1!$K$143;Feuil1!$K$185;Feuil1!$K$220)</c:f>
                <c:numCache>
                  <c:formatCode>General</c:formatCode>
                  <c:ptCount val="3"/>
                  <c:pt idx="0">
                    <c:v>6.770719640071098</c:v>
                  </c:pt>
                  <c:pt idx="1">
                    <c:v>8.914682832271722</c:v>
                  </c:pt>
                  <c:pt idx="2">
                    <c:v>11.4374290377339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(Feuil1!$K$142;Feuil1!$K$184;Feuil1!$K$219)</c:f>
              <c:numCache>
                <c:formatCode>General</c:formatCode>
                <c:ptCount val="3"/>
                <c:pt idx="0">
                  <c:v>247.9366666666667</c:v>
                </c:pt>
                <c:pt idx="1">
                  <c:v>265.98</c:v>
                </c:pt>
                <c:pt idx="2">
                  <c:v>218.6414285714286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EDFD-4139-BBFD-8053E87B0868}"/>
            </c:ext>
          </c:extLst>
        </c:ser>
        <c:ser>
          <c:idx val="1"/>
          <c:order val="2"/>
          <c:tx>
            <c:strRef>
              <c:f>Feuil1!$J$14</c:f>
              <c:strCache>
                <c:ptCount val="1"/>
                <c:pt idx="0">
                  <c:v>total open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(Feuil1!$K$149;Feuil1!$K$191;Feuil1!$K$226)</c:f>
                <c:numCache>
                  <c:formatCode>General</c:formatCode>
                  <c:ptCount val="3"/>
                  <c:pt idx="0">
                    <c:v>2.257389962865178</c:v>
                  </c:pt>
                  <c:pt idx="1">
                    <c:v>2.203248964597511</c:v>
                  </c:pt>
                  <c:pt idx="2">
                    <c:v>2.606689066834874</c:v>
                  </c:pt>
                </c:numCache>
              </c:numRef>
            </c:plus>
            <c:minus>
              <c:numRef>
                <c:f>(Feuil1!$K$149;Feuil1!$K$191;Feuil1!$K$226)</c:f>
                <c:numCache>
                  <c:formatCode>General</c:formatCode>
                  <c:ptCount val="3"/>
                  <c:pt idx="0">
                    <c:v>2.257389962865178</c:v>
                  </c:pt>
                  <c:pt idx="1">
                    <c:v>2.203248964597511</c:v>
                  </c:pt>
                  <c:pt idx="2">
                    <c:v>2.606689066834874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(Feuil1!$P$4:$Q$4;Feuil1!$P$53:$Q$53;Feuil1!$P$88:$Q$88)</c:f>
              <c:multiLvlStrCache>
                <c:ptCount val="3"/>
                <c:lvl>
                  <c:pt idx="0">
                    <c:v>PRO</c:v>
                  </c:pt>
                  <c:pt idx="1">
                    <c:v>SOL</c:v>
                  </c:pt>
                  <c:pt idx="2">
                    <c:v>NA</c:v>
                  </c:pt>
                </c:lvl>
                <c:lvl>
                  <c:pt idx="0">
                    <c:v>MT</c:v>
                  </c:pt>
                  <c:pt idx="1">
                    <c:v>MT</c:v>
                  </c:pt>
                  <c:pt idx="2">
                    <c:v>WT</c:v>
                  </c:pt>
                </c:lvl>
              </c:multiLvlStrCache>
            </c:multiLvlStrRef>
          </c:cat>
          <c:val>
            <c:numRef>
              <c:f>(Feuil1!$K$148;Feuil1!$K$190;Feuil1!$K$225)</c:f>
              <c:numCache>
                <c:formatCode>General</c:formatCode>
                <c:ptCount val="3"/>
                <c:pt idx="0">
                  <c:v>7.598333333333333</c:v>
                </c:pt>
                <c:pt idx="1">
                  <c:v>5.484</c:v>
                </c:pt>
                <c:pt idx="2">
                  <c:v>12.78428571428571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EDFD-4139-BBFD-8053E87B08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85321448"/>
        <c:axId val="2085325192"/>
      </c:barChart>
      <c:catAx>
        <c:axId val="2085321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085325192"/>
        <c:crosses val="autoZero"/>
        <c:auto val="1"/>
        <c:lblAlgn val="ctr"/>
        <c:lblOffset val="100"/>
        <c:noMultiLvlLbl val="0"/>
      </c:catAx>
      <c:valAx>
        <c:axId val="20853251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Dur(Second)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0853214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1">
    <c:autoUpdate val="0"/>
  </c:externalData>
</c:chartSpace>
</file>

<file path=ppt/media/image1.png>
</file>

<file path=ppt/media/image10.jpg>
</file>

<file path=ppt/media/image11.jpg>
</file>

<file path=ppt/media/image12.jp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g>
</file>

<file path=ppt/media/image2.png>
</file>

<file path=ppt/media/image20.jpg>
</file>

<file path=ppt/media/image21.jpg>
</file>

<file path=ppt/media/image22.jpeg>
</file>

<file path=ppt/media/image23.jpeg>
</file>

<file path=ppt/media/image24.jpeg>
</file>

<file path=ppt/media/image25.jpeg>
</file>

<file path=ppt/media/image26.jpg>
</file>

<file path=ppt/media/image27.jpg>
</file>

<file path=ppt/media/image28.jpg>
</file>

<file path=ppt/media/image29.jp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jpeg>
</file>

<file path=ppt/media/image42.png>
</file>

<file path=ppt/media/image5.png>
</file>

<file path=ppt/media/image6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8B108D-3BCE-44D8-8902-08ED4A0D32BF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BC6D27-8AEE-4C4B-BE1C-1EEAC5CEF8EF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6372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9702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44710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14646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Contraste</a:t>
            </a:r>
            <a:r>
              <a:rPr lang="fr-FR" baseline="0" dirty="0"/>
              <a:t> a augmenter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2574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46540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C6D27-8AEE-4C4B-BE1C-1EEAC5CEF8EF}" type="slidenum">
              <a:rPr lang="fr-FR" smtClean="0"/>
              <a:pPr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9945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Cliquez pour 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75000">
              <a:schemeClr val="tx2">
                <a:lumMod val="20000"/>
                <a:lumOff val="80000"/>
              </a:schemeClr>
            </a:gs>
            <a:gs pos="85000">
              <a:schemeClr val="tx2">
                <a:lumMod val="20000"/>
                <a:lumOff val="80000"/>
              </a:schemeClr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E33B7C-B49A-4F59-9D75-C8F9E48FDBF1}" type="datetimeFigureOut">
              <a:rPr lang="fr-FR" smtClean="0"/>
              <a:pPr/>
              <a:t>08/06/18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17BCE5-02D2-47EA-8A57-B717CAD8CD60}" type="slidenum">
              <a:rPr lang="fr-FR" smtClean="0"/>
              <a:pPr/>
              <a:t>‹#›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4" Type="http://schemas.openxmlformats.org/officeDocument/2006/relationships/image" Target="../media/image28.jpg"/><Relationship Id="rId5" Type="http://schemas.openxmlformats.org/officeDocument/2006/relationships/image" Target="../media/image29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4" Type="http://schemas.openxmlformats.org/officeDocument/2006/relationships/image" Target="../media/image31.jpeg"/><Relationship Id="rId5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4" Type="http://schemas.openxmlformats.org/officeDocument/2006/relationships/image" Target="../media/image34.jpeg"/><Relationship Id="rId5" Type="http://schemas.openxmlformats.org/officeDocument/2006/relationships/image" Target="../media/image35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4" Type="http://schemas.openxmlformats.org/officeDocument/2006/relationships/image" Target="../media/image3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jpg"/><Relationship Id="rId3" Type="http://schemas.openxmlformats.org/officeDocument/2006/relationships/image" Target="../media/image40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4" Type="http://schemas.openxmlformats.org/officeDocument/2006/relationships/chart" Target="../charts/chart3.xml"/><Relationship Id="rId5" Type="http://schemas.openxmlformats.org/officeDocument/2006/relationships/chart" Target="../charts/chart4.xml"/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image" Target="../media/image11.jpg"/><Relationship Id="rId5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openxmlformats.org/officeDocument/2006/relationships/image" Target="../media/image14.jpeg"/><Relationship Id="rId5" Type="http://schemas.openxmlformats.org/officeDocument/2006/relationships/image" Target="../media/image15.jpeg"/><Relationship Id="rId6" Type="http://schemas.openxmlformats.org/officeDocument/2006/relationships/image" Target="../media/image16.jpeg"/><Relationship Id="rId7" Type="http://schemas.openxmlformats.org/officeDocument/2006/relationships/image" Target="../media/image17.jpeg"/><Relationship Id="rId8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4" Type="http://schemas.openxmlformats.org/officeDocument/2006/relationships/image" Target="../media/image22.jpeg"/><Relationship Id="rId5" Type="http://schemas.openxmlformats.org/officeDocument/2006/relationships/image" Target="../media/image23.jpeg"/><Relationship Id="rId6" Type="http://schemas.openxmlformats.org/officeDocument/2006/relationships/image" Target="../media/image24.jpeg"/><Relationship Id="rId7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3568" y="2276872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GB" sz="4000" dirty="0" err="1">
                <a:latin typeface="Calibri Light" pitchFamily="34" charset="0"/>
                <a:cs typeface="Calibri Light" pitchFamily="34" charset="0"/>
              </a:rPr>
              <a:t>Rôles</a:t>
            </a:r>
            <a:r>
              <a:rPr lang="en-GB" sz="4000" dirty="0">
                <a:latin typeface="Calibri Light" pitchFamily="34" charset="0"/>
                <a:cs typeface="Calibri Light" pitchFamily="34" charset="0"/>
              </a:rPr>
              <a:t> de </a:t>
            </a:r>
            <a:r>
              <a:rPr lang="en-GB" sz="4000" dirty="0" err="1">
                <a:latin typeface="Calibri Light" pitchFamily="34" charset="0"/>
                <a:cs typeface="Calibri Light" pitchFamily="34" charset="0"/>
              </a:rPr>
              <a:t>Wnts</a:t>
            </a:r>
            <a:r>
              <a:rPr lang="en-GB" sz="4000" dirty="0">
                <a:latin typeface="Calibri Light" pitchFamily="34" charset="0"/>
                <a:cs typeface="Calibri Light" pitchFamily="34" charset="0"/>
              </a:rPr>
              <a:t> et </a:t>
            </a:r>
            <a:r>
              <a:rPr lang="en-GB" sz="4000" dirty="0" err="1">
                <a:latin typeface="Calibri Light" pitchFamily="34" charset="0"/>
                <a:cs typeface="Calibri Light" pitchFamily="34" charset="0"/>
              </a:rPr>
              <a:t>MuSK</a:t>
            </a:r>
            <a:r>
              <a:rPr lang="en-GB" sz="4000" dirty="0">
                <a:latin typeface="Calibri Light" pitchFamily="34" charset="0"/>
                <a:cs typeface="Calibri Light" pitchFamily="34" charset="0"/>
              </a:rPr>
              <a:t>,</a:t>
            </a:r>
            <a:br>
              <a:rPr lang="en-GB" sz="4000" dirty="0">
                <a:latin typeface="Calibri Light" pitchFamily="34" charset="0"/>
                <a:cs typeface="Calibri Light" pitchFamily="34" charset="0"/>
              </a:rPr>
            </a:br>
            <a:r>
              <a:rPr lang="en-GB" sz="4000" dirty="0">
                <a:latin typeface="Calibri Light" pitchFamily="34" charset="0"/>
                <a:cs typeface="Calibri Light" pitchFamily="34" charset="0"/>
              </a:rPr>
              <a:t>Un </a:t>
            </a:r>
            <a:r>
              <a:rPr lang="en-GB" sz="4000" dirty="0" err="1">
                <a:latin typeface="Calibri Light" pitchFamily="34" charset="0"/>
                <a:cs typeface="Calibri Light" pitchFamily="34" charset="0"/>
              </a:rPr>
              <a:t>récepteur</a:t>
            </a:r>
            <a:r>
              <a:rPr lang="en-GB" sz="4000" dirty="0">
                <a:latin typeface="Calibri Light" pitchFamily="34" charset="0"/>
                <a:cs typeface="Calibri Light" pitchFamily="34" charset="0"/>
              </a:rPr>
              <a:t> tyrosine kinase dans le </a:t>
            </a:r>
            <a:r>
              <a:rPr lang="en-GB" sz="4000" dirty="0" err="1">
                <a:latin typeface="Calibri Light" pitchFamily="34" charset="0"/>
                <a:cs typeface="Calibri Light" pitchFamily="34" charset="0"/>
              </a:rPr>
              <a:t>cerveau</a:t>
            </a:r>
            <a:r>
              <a:rPr lang="en-GB" sz="4000" dirty="0">
                <a:latin typeface="Calibri Light" pitchFamily="34" charset="0"/>
                <a:cs typeface="Calibri Light" pitchFamily="34" charset="0"/>
              </a:rPr>
              <a:t>.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3347864" y="4941168"/>
            <a:ext cx="27363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Encadré par Claire LEGAY</a:t>
            </a:r>
          </a:p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CNRS – UMR 8119</a:t>
            </a:r>
          </a:p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Université Paris Descartes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13360"/>
            <a:ext cx="3888432" cy="717864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3851920" y="4293096"/>
            <a:ext cx="1512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Florent KLEE</a:t>
            </a:r>
          </a:p>
        </p:txBody>
      </p:sp>
      <p:pic>
        <p:nvPicPr>
          <p:cNvPr id="8" name="Image 7" descr="Résultat de recherche d'images pour &quot;cnrs&quot;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73108" y="5864498"/>
            <a:ext cx="864096" cy="864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ZoneTexte 8"/>
          <p:cNvSpPr txBox="1"/>
          <p:nvPr/>
        </p:nvSpPr>
        <p:spPr>
          <a:xfrm>
            <a:off x="3021596" y="775667"/>
            <a:ext cx="30963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Projet de Stage</a:t>
            </a:r>
          </a:p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M2 BCPP</a:t>
            </a:r>
          </a:p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Spécialité Neurosciences</a:t>
            </a:r>
          </a:p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Année 2017/2018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xmlns="" id="{8A6F7B72-A425-4834-B91B-C92EB00EB6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71334"/>
            <a:ext cx="2411761" cy="106117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xmlns="" id="{BCFD2592-037D-4ADB-99B0-B11B6FD8A3B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968" y="0"/>
            <a:ext cx="679902" cy="167512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137804C6-0D30-487D-BCAA-F4A88DA23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1143000"/>
          </a:xfrm>
        </p:spPr>
        <p:txBody>
          <a:bodyPr>
            <a:normAutofit/>
          </a:bodyPr>
          <a:lstStyle/>
          <a:p>
            <a:r>
              <a:rPr lang="fr-FR" sz="2800" dirty="0"/>
              <a:t>Quelles sont les cellules exprimant </a:t>
            </a:r>
            <a:r>
              <a:rPr lang="fr-FR" sz="2800" dirty="0" err="1"/>
              <a:t>MuSK</a:t>
            </a:r>
            <a:r>
              <a:rPr lang="fr-FR" sz="2800" dirty="0"/>
              <a:t>? Immunomarquage de </a:t>
            </a:r>
            <a:r>
              <a:rPr lang="fr-FR" sz="2800" dirty="0" err="1"/>
              <a:t>MuSK</a:t>
            </a:r>
            <a:r>
              <a:rPr lang="fr-FR" sz="2800" dirty="0"/>
              <a:t>, GFAP.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xmlns="" id="{65AB51C7-EDEB-4B41-9F97-383A20ACCD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475" y="4117093"/>
            <a:ext cx="3229047" cy="2415327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xmlns="" id="{017449ED-E235-4F83-929D-4AA27CB855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3915" y="1805172"/>
            <a:ext cx="2864841" cy="2142901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xmlns="" id="{63BF0684-ED98-4B91-B63C-63FF7799B27B}"/>
              </a:ext>
            </a:extLst>
          </p:cNvPr>
          <p:cNvSpPr txBox="1"/>
          <p:nvPr/>
        </p:nvSpPr>
        <p:spPr>
          <a:xfrm>
            <a:off x="7743526" y="3899472"/>
            <a:ext cx="14401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Barre d’échelle : 20µm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xmlns="" id="{63BF0684-ED98-4B91-B63C-63FF7799B27B}"/>
              </a:ext>
            </a:extLst>
          </p:cNvPr>
          <p:cNvSpPr txBox="1"/>
          <p:nvPr/>
        </p:nvSpPr>
        <p:spPr>
          <a:xfrm>
            <a:off x="4932040" y="6472035"/>
            <a:ext cx="14401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Barre d’échelle : 10µm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xmlns="" id="{DD4603D6-C468-452C-B9DC-EBD16100C945}"/>
              </a:ext>
            </a:extLst>
          </p:cNvPr>
          <p:cNvSpPr txBox="1"/>
          <p:nvPr/>
        </p:nvSpPr>
        <p:spPr>
          <a:xfrm>
            <a:off x="115244" y="1334702"/>
            <a:ext cx="252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-Sur coupes de cerveau 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xmlns="" id="{94A9C3F7-B699-4774-9E51-7359565309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44" y="1788356"/>
            <a:ext cx="2864841" cy="214290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xmlns="" id="{A9CE6754-1902-4DB3-A4D9-5CA68D5089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579" y="1788355"/>
            <a:ext cx="2864841" cy="214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988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36118B72-5743-4218-9FB1-6752F4039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70" y="1421595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fr-FR" sz="1800" dirty="0"/>
              <a:t>-Sur des cultures d’hippocampes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xmlns="" id="{659660F7-E266-445D-8A56-78B375B75EB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832" y="2206251"/>
            <a:ext cx="2836358" cy="283635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xmlns="" id="{4BDC918D-EBAF-4502-A024-EF60AF311F9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4" y="2206251"/>
            <a:ext cx="2836358" cy="2836358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xmlns="" id="{1D5F6ED3-EED6-4A15-A989-F0B9BE13D00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9" y="2206251"/>
            <a:ext cx="2836358" cy="2836358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xmlns="" id="{A9F08D7D-0960-4664-9205-C6370B9660AA}"/>
              </a:ext>
            </a:extLst>
          </p:cNvPr>
          <p:cNvSpPr txBox="1"/>
          <p:nvPr/>
        </p:nvSpPr>
        <p:spPr>
          <a:xfrm>
            <a:off x="7818811" y="5009544"/>
            <a:ext cx="21237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Barre d’échelle : 50µm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xmlns="" id="{31627DF4-314B-4C3C-A672-1420910C67B1}"/>
              </a:ext>
            </a:extLst>
          </p:cNvPr>
          <p:cNvSpPr txBox="1">
            <a:spLocks/>
          </p:cNvSpPr>
          <p:nvPr/>
        </p:nvSpPr>
        <p:spPr>
          <a:xfrm>
            <a:off x="467544" y="11663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dirty="0"/>
              <a:t>Quelles sont les cellules exprimant </a:t>
            </a:r>
            <a:r>
              <a:rPr lang="fr-FR" sz="2800" dirty="0" err="1"/>
              <a:t>MuSK</a:t>
            </a:r>
            <a:r>
              <a:rPr lang="fr-FR" sz="2800" dirty="0"/>
              <a:t>? Immunomarquage de </a:t>
            </a:r>
            <a:r>
              <a:rPr lang="fr-FR" sz="2800" dirty="0" err="1"/>
              <a:t>MuSK</a:t>
            </a:r>
            <a:r>
              <a:rPr lang="fr-FR" sz="2800" dirty="0"/>
              <a:t>, GFAP.</a:t>
            </a:r>
          </a:p>
        </p:txBody>
      </p:sp>
    </p:spTree>
    <p:extLst>
      <p:ext uri="{BB962C8B-B14F-4D97-AF65-F5344CB8AC3E}">
        <p14:creationId xmlns:p14="http://schemas.microsoft.com/office/powerpoint/2010/main" val="31404828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36118B72-5743-4218-9FB1-6752F4039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80" y="1414646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fr-FR" sz="1800" dirty="0"/>
              <a:t>-Sur des cultures d’hippocampes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xmlns="" id="{09FFA0BE-E60F-4517-BA28-F324E6F7C28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4" y="2204864"/>
            <a:ext cx="2836358" cy="283635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xmlns="" id="{9F3F3A87-A4D2-4CB5-B19B-26E171E303A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832" y="2184539"/>
            <a:ext cx="2836358" cy="2836358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xmlns="" id="{BC1F8E69-EB26-4060-AB61-E8A97A89BE4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80" y="2184539"/>
            <a:ext cx="2836358" cy="2836358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xmlns="" id="{63BF0684-ED98-4B91-B63C-63FF7799B27B}"/>
              </a:ext>
            </a:extLst>
          </p:cNvPr>
          <p:cNvSpPr txBox="1"/>
          <p:nvPr/>
        </p:nvSpPr>
        <p:spPr>
          <a:xfrm>
            <a:off x="7818811" y="4993394"/>
            <a:ext cx="21237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Barre d’échelle : 20µm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xmlns="" id="{E70ED7CA-E827-4574-8CD9-CD328A17C363}"/>
              </a:ext>
            </a:extLst>
          </p:cNvPr>
          <p:cNvSpPr txBox="1">
            <a:spLocks/>
          </p:cNvSpPr>
          <p:nvPr/>
        </p:nvSpPr>
        <p:spPr>
          <a:xfrm>
            <a:off x="467544" y="11663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dirty="0"/>
              <a:t>Quelles sont les cellules exprimant </a:t>
            </a:r>
            <a:r>
              <a:rPr lang="fr-FR" sz="2800" dirty="0" err="1"/>
              <a:t>MuSK</a:t>
            </a:r>
            <a:r>
              <a:rPr lang="fr-FR" sz="2800" dirty="0"/>
              <a:t>? Immunomarquage de </a:t>
            </a:r>
            <a:r>
              <a:rPr lang="fr-FR" sz="2800" dirty="0" err="1"/>
              <a:t>MuSK</a:t>
            </a:r>
            <a:r>
              <a:rPr lang="fr-FR" sz="2800" dirty="0"/>
              <a:t>, MAP2.</a:t>
            </a:r>
          </a:p>
        </p:txBody>
      </p:sp>
    </p:spTree>
    <p:extLst>
      <p:ext uri="{BB962C8B-B14F-4D97-AF65-F5344CB8AC3E}">
        <p14:creationId xmlns:p14="http://schemas.microsoft.com/office/powerpoint/2010/main" val="1467462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xmlns="" id="{61404B37-9BEE-4B62-A3E2-2AEABD33AC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908720"/>
            <a:ext cx="2789590" cy="27895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xmlns="" id="{CAF8591C-6E7C-48EC-83F6-33DCE6C1F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841574"/>
          </a:xfrm>
        </p:spPr>
        <p:txBody>
          <a:bodyPr>
            <a:noAutofit/>
          </a:bodyPr>
          <a:lstStyle/>
          <a:p>
            <a:r>
              <a:rPr lang="fr-FR" sz="2800" dirty="0"/>
              <a:t>Le marquage de MuSK est-il spécifique ? Immunomarquage de </a:t>
            </a:r>
            <a:r>
              <a:rPr lang="fr-FR" sz="2800" dirty="0" err="1"/>
              <a:t>MuSK</a:t>
            </a:r>
            <a:r>
              <a:rPr lang="fr-FR" sz="2800" dirty="0"/>
              <a:t> et GFAP.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xmlns="" id="{382FB9F1-470A-46C1-B26B-EA63482F9969}"/>
              </a:ext>
            </a:extLst>
          </p:cNvPr>
          <p:cNvSpPr txBox="1"/>
          <p:nvPr/>
        </p:nvSpPr>
        <p:spPr>
          <a:xfrm>
            <a:off x="3203848" y="908720"/>
            <a:ext cx="7615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solidFill>
                  <a:srgbClr val="008000"/>
                </a:solidFill>
              </a:rPr>
              <a:t>MuSK</a:t>
            </a:r>
          </a:p>
          <a:p>
            <a:r>
              <a:rPr lang="fr-FR" sz="1100" dirty="0">
                <a:solidFill>
                  <a:srgbClr val="FF0000"/>
                </a:solidFill>
              </a:rPr>
              <a:t>GFAP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8388424" y="6396335"/>
            <a:ext cx="1008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KO : n=2</a:t>
            </a:r>
          </a:p>
          <a:p>
            <a:r>
              <a:rPr lang="fr-FR" sz="1200" dirty="0"/>
              <a:t>WT : n=1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179512" y="1196752"/>
            <a:ext cx="1800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Embryon de souris </a:t>
            </a:r>
          </a:p>
          <a:p>
            <a:pPr algn="ctr"/>
            <a:r>
              <a:rPr lang="fr-FR" dirty="0" err="1"/>
              <a:t>MuSK</a:t>
            </a:r>
            <a:r>
              <a:rPr lang="fr-FR" dirty="0"/>
              <a:t> KO</a:t>
            </a:r>
          </a:p>
        </p:txBody>
      </p:sp>
      <p:sp>
        <p:nvSpPr>
          <p:cNvPr id="19" name="ZoneTexte 18"/>
          <p:cNvSpPr txBox="1"/>
          <p:nvPr/>
        </p:nvSpPr>
        <p:spPr>
          <a:xfrm>
            <a:off x="179512" y="4725144"/>
            <a:ext cx="16561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Embryon de souris </a:t>
            </a:r>
          </a:p>
          <a:p>
            <a:pPr algn="ctr"/>
            <a:r>
              <a:rPr lang="fr-FR" dirty="0"/>
              <a:t> MuSK WT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xmlns="" id="{D73EC4F2-B469-42F0-BA8E-31B813743E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447" y="3767336"/>
            <a:ext cx="2789590" cy="2789590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xmlns="" id="{74CFA5B1-5009-4B9E-9D3D-DCAAAA0509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3789040"/>
            <a:ext cx="2774034" cy="2774034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xmlns="" id="{1941768D-54A5-4B45-998E-80A0C5BD8950}"/>
              </a:ext>
            </a:extLst>
          </p:cNvPr>
          <p:cNvSpPr txBox="1"/>
          <p:nvPr/>
        </p:nvSpPr>
        <p:spPr>
          <a:xfrm>
            <a:off x="2843808" y="6554082"/>
            <a:ext cx="17281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dirty="0"/>
              <a:t>Barre d’échelle : 50µm</a:t>
            </a:r>
          </a:p>
        </p:txBody>
      </p:sp>
      <p:sp>
        <p:nvSpPr>
          <p:cNvPr id="3" name="Rectangle 2"/>
          <p:cNvSpPr/>
          <p:nvPr/>
        </p:nvSpPr>
        <p:spPr>
          <a:xfrm flipH="1">
            <a:off x="4716016" y="3068960"/>
            <a:ext cx="216024" cy="144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/>
          <p:cNvSpPr/>
          <p:nvPr/>
        </p:nvSpPr>
        <p:spPr>
          <a:xfrm flipV="1">
            <a:off x="5364088" y="2132856"/>
            <a:ext cx="216024" cy="152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/>
        </p:nvSpPr>
        <p:spPr>
          <a:xfrm flipH="1" flipV="1">
            <a:off x="4139952" y="1916832"/>
            <a:ext cx="144016" cy="144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xmlns="" id="{1941768D-54A5-4B45-998E-80A0C5BD8950}"/>
              </a:ext>
            </a:extLst>
          </p:cNvPr>
          <p:cNvSpPr txBox="1"/>
          <p:nvPr/>
        </p:nvSpPr>
        <p:spPr>
          <a:xfrm>
            <a:off x="5652120" y="6525344"/>
            <a:ext cx="17281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dirty="0"/>
              <a:t>Barre d’échelle : 10µm</a:t>
            </a:r>
          </a:p>
        </p:txBody>
      </p:sp>
    </p:spTree>
    <p:extLst>
      <p:ext uri="{BB962C8B-B14F-4D97-AF65-F5344CB8AC3E}">
        <p14:creationId xmlns:p14="http://schemas.microsoft.com/office/powerpoint/2010/main" val="24100787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77C362DF-B701-4CBF-A0C6-E5D3B5200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2363"/>
            <a:ext cx="8229600" cy="1786210"/>
          </a:xfrm>
        </p:spPr>
        <p:txBody>
          <a:bodyPr>
            <a:normAutofit/>
          </a:bodyPr>
          <a:lstStyle/>
          <a:p>
            <a:r>
              <a:rPr lang="fr-FR" sz="2800" dirty="0"/>
              <a:t>La présence de MuSK est-elle confirmée par immunoprécipitation et Western Blot ?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xmlns="" id="{CE862815-B4E8-4ED5-9230-A132D1B22C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1" y="2420890"/>
            <a:ext cx="3902940" cy="3492832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xmlns="" id="{CB30C5DC-6CF5-4D42-BE09-10AD5822A8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2420888"/>
            <a:ext cx="3960440" cy="354429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xmlns="" id="{A49F7AF6-BFCF-41F3-B172-BC6D0010D137}"/>
              </a:ext>
            </a:extLst>
          </p:cNvPr>
          <p:cNvSpPr txBox="1"/>
          <p:nvPr/>
        </p:nvSpPr>
        <p:spPr>
          <a:xfrm>
            <a:off x="467544" y="5949280"/>
            <a:ext cx="20882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Bande attendue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/>
              <a:t>110kDA (MuSK WT)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/>
              <a:t>80kDa (</a:t>
            </a:r>
            <a:r>
              <a:rPr lang="fr-FR" sz="1400" dirty="0" err="1"/>
              <a:t>MuSKΔCRD</a:t>
            </a:r>
            <a:r>
              <a:rPr lang="fr-FR" sz="1400" dirty="0"/>
              <a:t>)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7524328" y="6211669"/>
            <a:ext cx="19442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n = 3 souris (</a:t>
            </a:r>
            <a:r>
              <a:rPr lang="fr-FR" sz="1200" dirty="0" err="1"/>
              <a:t>fig</a:t>
            </a:r>
            <a:r>
              <a:rPr lang="fr-FR" sz="1200" dirty="0"/>
              <a:t> 1) et</a:t>
            </a:r>
          </a:p>
          <a:p>
            <a:r>
              <a:rPr lang="fr-FR" sz="1200" dirty="0"/>
              <a:t>n = 3 souris WT, 3 souris mutantes (</a:t>
            </a:r>
            <a:r>
              <a:rPr lang="fr-FR" sz="1200" dirty="0" err="1"/>
              <a:t>fig</a:t>
            </a:r>
            <a:r>
              <a:rPr lang="fr-FR" sz="1200" dirty="0"/>
              <a:t> 2)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611560" y="2132856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Fig</a:t>
            </a:r>
            <a:r>
              <a:rPr lang="fr-FR" dirty="0"/>
              <a:t> 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4788024" y="2060848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Fig</a:t>
            </a:r>
            <a:r>
              <a:rPr lang="fr-FR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4019374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FB3EB441-C491-4A8F-AFC6-67B32294F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404664"/>
            <a:ext cx="8229600" cy="1143000"/>
          </a:xfrm>
        </p:spPr>
        <p:txBody>
          <a:bodyPr>
            <a:noAutofit/>
          </a:bodyPr>
          <a:lstStyle/>
          <a:p>
            <a:r>
              <a:rPr lang="fr-FR" sz="2800" dirty="0"/>
              <a:t>Quel est le niveau d’expression de MuSK dans diverses structures du cerveau ? Quantification par </a:t>
            </a:r>
            <a:r>
              <a:rPr lang="fr-FR" sz="2800" dirty="0" err="1"/>
              <a:t>qPCR</a:t>
            </a:r>
            <a:r>
              <a:rPr lang="fr-FR" sz="2800" dirty="0"/>
              <a:t>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xmlns="" id="{719937EE-8EA5-44D6-BA84-E4A9F94EFDB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1916832"/>
            <a:ext cx="4680520" cy="3494240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8316416" y="6612288"/>
            <a:ext cx="25202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n = 3 (WT)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xmlns="" id="{A14657EF-3B0A-43D7-814A-407A0E6D665F}"/>
              </a:ext>
            </a:extLst>
          </p:cNvPr>
          <p:cNvSpPr txBox="1"/>
          <p:nvPr/>
        </p:nvSpPr>
        <p:spPr>
          <a:xfrm>
            <a:off x="0" y="6612287"/>
            <a:ext cx="5040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HG : Hippocampe Gauche, HD : Hippocampe Droit, Ct : Cervelet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8244408" y="6453336"/>
            <a:ext cx="899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dirty="0"/>
              <a:t>* : p&lt;0.05</a:t>
            </a:r>
          </a:p>
        </p:txBody>
      </p:sp>
    </p:spTree>
    <p:extLst>
      <p:ext uri="{BB962C8B-B14F-4D97-AF65-F5344CB8AC3E}">
        <p14:creationId xmlns:p14="http://schemas.microsoft.com/office/powerpoint/2010/main" val="35859346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fr-FR" dirty="0"/>
              <a:t>MuSK participe à l’organisation des couches neuronales de l’hippocampe au travers de son domaine CRD ;</a:t>
            </a:r>
          </a:p>
          <a:p>
            <a:endParaRPr lang="fr-FR" dirty="0"/>
          </a:p>
          <a:p>
            <a:r>
              <a:rPr lang="fr-FR" dirty="0"/>
              <a:t>MuSK est situé dans des structures discrètes du cerveau ;</a:t>
            </a:r>
          </a:p>
          <a:p>
            <a:endParaRPr lang="fr-FR" dirty="0"/>
          </a:p>
          <a:p>
            <a:r>
              <a:rPr lang="fr-FR" dirty="0"/>
              <a:t>MuSK </a:t>
            </a:r>
            <a:r>
              <a:rPr lang="fr-FR" dirty="0" err="1"/>
              <a:t>colocalise</a:t>
            </a:r>
            <a:r>
              <a:rPr lang="fr-FR" dirty="0"/>
              <a:t> avec GFAP (marqueur astrocytaire, coupes et cultures) et avec MAP2 (marqueur dendritique, cultures) ;</a:t>
            </a:r>
          </a:p>
          <a:p>
            <a:endParaRPr lang="fr-FR" dirty="0"/>
          </a:p>
          <a:p>
            <a:r>
              <a:rPr lang="fr-FR" dirty="0"/>
              <a:t>MuSK est plus exprimé dans l’hippocampe Gauche que dans le Droit ou dans le cervelet ;</a:t>
            </a:r>
          </a:p>
          <a:p>
            <a:endParaRPr lang="fr-FR" dirty="0"/>
          </a:p>
          <a:p>
            <a:r>
              <a:rPr lang="fr-FR" dirty="0"/>
              <a:t>Pas d’observations de mutilation chez les mutants durant mon stage.</a:t>
            </a:r>
          </a:p>
        </p:txBody>
      </p:sp>
    </p:spTree>
    <p:extLst>
      <p:ext uri="{BB962C8B-B14F-4D97-AF65-F5344CB8AC3E}">
        <p14:creationId xmlns:p14="http://schemas.microsoft.com/office/powerpoint/2010/main" val="39857224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Perspective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fr-FR" sz="1600" dirty="0"/>
              <a:t>Confirmer la spécificité du marquage MuSK (autre anticorps, lignée de souris KO conditionnel dans le cerveau) ;</a:t>
            </a:r>
          </a:p>
          <a:p>
            <a:endParaRPr lang="fr-FR" sz="1600" dirty="0"/>
          </a:p>
          <a:p>
            <a:r>
              <a:rPr lang="fr-FR" sz="1600" dirty="0"/>
              <a:t>Vérifier si </a:t>
            </a:r>
            <a:r>
              <a:rPr lang="fr-FR" sz="1600" dirty="0" err="1"/>
              <a:t>MuSK</a:t>
            </a:r>
            <a:r>
              <a:rPr lang="fr-FR" sz="1600" dirty="0"/>
              <a:t> est localisé à la membrane (</a:t>
            </a:r>
            <a:r>
              <a:rPr lang="fr-FR" sz="1600" dirty="0" err="1"/>
              <a:t>co</a:t>
            </a:r>
            <a:r>
              <a:rPr lang="fr-FR" sz="1600" dirty="0"/>
              <a:t>-marquage avec protéines membranaire, TIRF) ;</a:t>
            </a:r>
          </a:p>
          <a:p>
            <a:endParaRPr lang="fr-FR" sz="1600" dirty="0"/>
          </a:p>
          <a:p>
            <a:r>
              <a:rPr lang="fr-FR" sz="1600" dirty="0"/>
              <a:t>Voir si </a:t>
            </a:r>
            <a:r>
              <a:rPr lang="fr-FR" sz="1600" dirty="0" err="1"/>
              <a:t>MuSK</a:t>
            </a:r>
            <a:r>
              <a:rPr lang="fr-FR" sz="1600" dirty="0"/>
              <a:t> et LRP4 sont exprimés par les mêmes cellules astrocytaires, si la signalisation de </a:t>
            </a:r>
            <a:r>
              <a:rPr lang="fr-FR" sz="1600" dirty="0" err="1"/>
              <a:t>MuSK</a:t>
            </a:r>
            <a:r>
              <a:rPr lang="fr-FR" sz="1600" dirty="0"/>
              <a:t> passe aussi par LRP4 et l’</a:t>
            </a:r>
            <a:r>
              <a:rPr lang="fr-FR" sz="1600" dirty="0" err="1"/>
              <a:t>agrine</a:t>
            </a:r>
            <a:r>
              <a:rPr lang="fr-FR" sz="1600" dirty="0"/>
              <a:t> ;</a:t>
            </a:r>
          </a:p>
          <a:p>
            <a:pPr marL="0" indent="0">
              <a:buNone/>
            </a:pPr>
            <a:endParaRPr lang="fr-FR" sz="1600" dirty="0"/>
          </a:p>
          <a:p>
            <a:r>
              <a:rPr lang="fr-FR" sz="1600" dirty="0"/>
              <a:t>Mesurer la densité neuronale de l’hippocampe, et augmenter le nombre d’individus pour la mesure de l’épaisseur des couches neuronales ;</a:t>
            </a:r>
          </a:p>
          <a:p>
            <a:pPr marL="0" indent="0">
              <a:buNone/>
            </a:pPr>
            <a:endParaRPr lang="fr-FR" sz="1600" dirty="0"/>
          </a:p>
          <a:p>
            <a:r>
              <a:rPr lang="fr-FR" sz="1600" dirty="0"/>
              <a:t>Etudier l’évolution de l’expression de MuSK et de </a:t>
            </a:r>
            <a:r>
              <a:rPr lang="en-US" sz="1600" dirty="0" err="1"/>
              <a:t>MuSKΔCRD</a:t>
            </a:r>
            <a:r>
              <a:rPr lang="fr-FR" sz="1600" dirty="0"/>
              <a:t> dans les différentes structures au cours du développement ;</a:t>
            </a:r>
          </a:p>
          <a:p>
            <a:endParaRPr lang="fr-FR" sz="1600" dirty="0"/>
          </a:p>
          <a:p>
            <a:r>
              <a:rPr lang="fr-FR" sz="1600" dirty="0"/>
              <a:t>Réaliser des tests comportementaux sur la souris mutante, en collaboration avec une plateforme spécialisée de l’ICM, pour observer la mémoire spatiale, l’anxiété, et le stress des animaux mutants.</a:t>
            </a:r>
          </a:p>
        </p:txBody>
      </p:sp>
    </p:spTree>
    <p:extLst>
      <p:ext uri="{BB962C8B-B14F-4D97-AF65-F5344CB8AC3E}">
        <p14:creationId xmlns:p14="http://schemas.microsoft.com/office/powerpoint/2010/main" val="2897200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619672" y="3075057"/>
            <a:ext cx="59046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/>
              <a:t>Merci de votre attention.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>
            <a:extLst>
              <a:ext uri="{FF2B5EF4-FFF2-40B4-BE49-F238E27FC236}">
                <a16:creationId xmlns:a16="http://schemas.microsoft.com/office/drawing/2014/main" xmlns="" id="{2621A428-5FE6-4E06-960B-AB753103AB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673" y="1412776"/>
            <a:ext cx="4934653" cy="3317413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xmlns="" id="{3950C7D6-3B24-4DBE-B13D-02E0AD7386C7}"/>
              </a:ext>
            </a:extLst>
          </p:cNvPr>
          <p:cNvSpPr txBox="1"/>
          <p:nvPr/>
        </p:nvSpPr>
        <p:spPr>
          <a:xfrm>
            <a:off x="413791" y="260648"/>
            <a:ext cx="83164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Schéma des mesures de l’hippocampe après immunomarquage de </a:t>
            </a:r>
            <a:r>
              <a:rPr lang="fr-FR" sz="2800" dirty="0" err="1"/>
              <a:t>NeuN</a:t>
            </a:r>
            <a:r>
              <a:rPr lang="fr-FR" sz="2800" dirty="0"/>
              <a:t>.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xmlns="" id="{A2E911ED-65AC-408E-8106-181A30BC9BFA}"/>
              </a:ext>
            </a:extLst>
          </p:cNvPr>
          <p:cNvCxnSpPr/>
          <p:nvPr/>
        </p:nvCxnSpPr>
        <p:spPr>
          <a:xfrm>
            <a:off x="3419873" y="2495419"/>
            <a:ext cx="144016" cy="14401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xmlns="" id="{65B3B959-B897-4F24-9553-D8A956599783}"/>
              </a:ext>
            </a:extLst>
          </p:cNvPr>
          <p:cNvCxnSpPr>
            <a:cxnSpLocks/>
          </p:cNvCxnSpPr>
          <p:nvPr/>
        </p:nvCxnSpPr>
        <p:spPr>
          <a:xfrm>
            <a:off x="2987825" y="3359515"/>
            <a:ext cx="21602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ZoneTexte 15">
            <a:extLst>
              <a:ext uri="{FF2B5EF4-FFF2-40B4-BE49-F238E27FC236}">
                <a16:creationId xmlns:a16="http://schemas.microsoft.com/office/drawing/2014/main" xmlns="" id="{2CFAA978-9E9C-45BF-960A-F4C5EBD23069}"/>
              </a:ext>
            </a:extLst>
          </p:cNvPr>
          <p:cNvSpPr txBox="1"/>
          <p:nvPr/>
        </p:nvSpPr>
        <p:spPr>
          <a:xfrm>
            <a:off x="-36512" y="6425262"/>
            <a:ext cx="338437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/>
              <a:t>DG1 : Couche granulaire </a:t>
            </a:r>
            <a:r>
              <a:rPr lang="fr-FR" sz="1100" dirty="0" err="1"/>
              <a:t>infrapyramidale</a:t>
            </a:r>
            <a:endParaRPr lang="fr-FR" sz="1100" dirty="0"/>
          </a:p>
          <a:p>
            <a:r>
              <a:rPr lang="fr-FR" sz="1100" dirty="0"/>
              <a:t>DG2 : Couche granulaire </a:t>
            </a:r>
            <a:r>
              <a:rPr lang="fr-FR" sz="1100" dirty="0" err="1"/>
              <a:t>suprapyramidale</a:t>
            </a:r>
            <a:endParaRPr lang="fr-FR" sz="1100" dirty="0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xmlns="" id="{4329EE1F-653A-4D8F-AB65-16BDEBF22DD5}"/>
              </a:ext>
            </a:extLst>
          </p:cNvPr>
          <p:cNvSpPr txBox="1"/>
          <p:nvPr/>
        </p:nvSpPr>
        <p:spPr>
          <a:xfrm>
            <a:off x="2104673" y="4753806"/>
            <a:ext cx="49346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/>
              <a:t>3 mesures par région des deux côtés 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/>
              <a:t>Rassemblement des mesures droites et gauches 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 err="1"/>
              <a:t>T-test</a:t>
            </a:r>
            <a:r>
              <a:rPr lang="fr-FR" sz="1600" dirty="0"/>
              <a:t> de </a:t>
            </a:r>
            <a:r>
              <a:rPr lang="fr-FR" sz="1600" dirty="0" err="1"/>
              <a:t>Student</a:t>
            </a:r>
            <a:r>
              <a:rPr lang="fr-FR" sz="1600" dirty="0"/>
              <a:t> non apparié WT vs Mutants.</a:t>
            </a:r>
          </a:p>
        </p:txBody>
      </p:sp>
    </p:spTree>
    <p:extLst>
      <p:ext uri="{BB962C8B-B14F-4D97-AF65-F5344CB8AC3E}">
        <p14:creationId xmlns:p14="http://schemas.microsoft.com/office/powerpoint/2010/main" val="1902516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 Le récepteur MuSK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7571184" cy="4525963"/>
          </a:xfrm>
        </p:spPr>
        <p:txBody>
          <a:bodyPr>
            <a:normAutofit fontScale="85000" lnSpcReduction="10000"/>
          </a:bodyPr>
          <a:lstStyle/>
          <a:p>
            <a:r>
              <a:rPr lang="fr-FR" dirty="0"/>
              <a:t>Maître organisateur de la Jonction Neuromusculaire (JNM) ;</a:t>
            </a:r>
          </a:p>
          <a:p>
            <a:endParaRPr lang="fr-FR" dirty="0"/>
          </a:p>
          <a:p>
            <a:r>
              <a:rPr lang="fr-FR" dirty="0"/>
              <a:t>5 domaines conservés : 3 domaines </a:t>
            </a:r>
            <a:r>
              <a:rPr lang="fr-FR" dirty="0" err="1"/>
              <a:t>Ig-like</a:t>
            </a:r>
            <a:r>
              <a:rPr lang="fr-FR" dirty="0"/>
              <a:t>, 1 domaine CRD, 1 domaine kinase ;</a:t>
            </a:r>
          </a:p>
          <a:p>
            <a:endParaRPr lang="fr-FR" dirty="0"/>
          </a:p>
          <a:p>
            <a:r>
              <a:rPr lang="fr-FR" dirty="0"/>
              <a:t>3 Ligands : </a:t>
            </a:r>
            <a:r>
              <a:rPr lang="fr-FR" dirty="0" err="1"/>
              <a:t>Agrine</a:t>
            </a:r>
            <a:r>
              <a:rPr lang="fr-FR" dirty="0"/>
              <a:t> (via LRP4), </a:t>
            </a:r>
            <a:r>
              <a:rPr lang="fr-FR" dirty="0" err="1"/>
              <a:t>ColQ</a:t>
            </a:r>
            <a:r>
              <a:rPr lang="fr-FR" dirty="0"/>
              <a:t> et les </a:t>
            </a:r>
            <a:r>
              <a:rPr lang="fr-FR" dirty="0" err="1"/>
              <a:t>Wnts</a:t>
            </a:r>
            <a:r>
              <a:rPr lang="fr-FR" dirty="0"/>
              <a:t> ;</a:t>
            </a:r>
          </a:p>
          <a:p>
            <a:endParaRPr lang="fr-FR" dirty="0"/>
          </a:p>
          <a:p>
            <a:r>
              <a:rPr lang="fr-FR" dirty="0"/>
              <a:t>Présent dans le SNC, mais fonctions toujours obscurs.</a:t>
            </a:r>
          </a:p>
        </p:txBody>
      </p:sp>
      <p:pic>
        <p:nvPicPr>
          <p:cNvPr id="5" name="Image 4" descr="MuSKRecepto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8912" y="1609486"/>
            <a:ext cx="1085088" cy="487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6851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187624" y="0"/>
            <a:ext cx="67687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dirty="0"/>
              <a:t>Souris </a:t>
            </a:r>
            <a:r>
              <a:rPr lang="en-US" dirty="0" err="1"/>
              <a:t>MuSKΔCRD</a:t>
            </a:r>
            <a:r>
              <a:rPr lang="en-US" dirty="0"/>
              <a:t> </a:t>
            </a:r>
            <a:r>
              <a:rPr lang="en-US" dirty="0" err="1"/>
              <a:t>mutantes</a:t>
            </a:r>
            <a:r>
              <a:rPr lang="en-US" dirty="0"/>
              <a:t> </a:t>
            </a:r>
            <a:r>
              <a:rPr lang="en-US" dirty="0" err="1"/>
              <a:t>sont</a:t>
            </a:r>
            <a:r>
              <a:rPr lang="en-US" dirty="0"/>
              <a:t> plus </a:t>
            </a:r>
            <a:r>
              <a:rPr lang="en-US" dirty="0" err="1"/>
              <a:t>anxieuses</a:t>
            </a:r>
            <a:r>
              <a:rPr lang="en-US" dirty="0"/>
              <a:t> </a:t>
            </a:r>
            <a:r>
              <a:rPr lang="en-US" dirty="0" err="1"/>
              <a:t>que</a:t>
            </a:r>
            <a:r>
              <a:rPr lang="en-US" dirty="0"/>
              <a:t> les </a:t>
            </a:r>
            <a:r>
              <a:rPr lang="en-US" dirty="0" err="1"/>
              <a:t>souris</a:t>
            </a:r>
            <a:r>
              <a:rPr lang="en-US" dirty="0"/>
              <a:t> </a:t>
            </a:r>
            <a:r>
              <a:rPr lang="en-US" dirty="0" err="1"/>
              <a:t>sauvages</a:t>
            </a:r>
            <a:endParaRPr lang="en-US" dirty="0"/>
          </a:p>
          <a:p>
            <a:pPr lvl="0" algn="ctr"/>
            <a:r>
              <a:rPr lang="en-US" dirty="0"/>
              <a:t>Pas </a:t>
            </a:r>
            <a:r>
              <a:rPr lang="en-US" dirty="0" err="1"/>
              <a:t>d’effets</a:t>
            </a:r>
            <a:r>
              <a:rPr lang="en-US" dirty="0"/>
              <a:t> du </a:t>
            </a:r>
            <a:r>
              <a:rPr lang="en-US" dirty="0" err="1"/>
              <a:t>LiCL</a:t>
            </a:r>
            <a:r>
              <a:rPr lang="en-US" dirty="0"/>
              <a:t> </a:t>
            </a:r>
            <a:r>
              <a:rPr lang="en-US" dirty="0" err="1"/>
              <a:t>sur</a:t>
            </a:r>
            <a:r>
              <a:rPr lang="en-US" dirty="0"/>
              <a:t> la mutation</a:t>
            </a:r>
            <a:endParaRPr lang="fr-FR" dirty="0"/>
          </a:p>
        </p:txBody>
      </p:sp>
      <p:graphicFrame>
        <p:nvGraphicFramePr>
          <p:cNvPr id="11" name="Graphique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36973699"/>
              </p:ext>
            </p:extLst>
          </p:nvPr>
        </p:nvGraphicFramePr>
        <p:xfrm>
          <a:off x="734935" y="3463200"/>
          <a:ext cx="3816424" cy="23762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Graphique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5781678"/>
              </p:ext>
            </p:extLst>
          </p:nvPr>
        </p:nvGraphicFramePr>
        <p:xfrm>
          <a:off x="4716016" y="3463200"/>
          <a:ext cx="3816424" cy="23762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Graphique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95339864"/>
              </p:ext>
            </p:extLst>
          </p:nvPr>
        </p:nvGraphicFramePr>
        <p:xfrm>
          <a:off x="734935" y="942920"/>
          <a:ext cx="3816424" cy="23762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4" name="Graphique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7254056"/>
              </p:ext>
            </p:extLst>
          </p:nvPr>
        </p:nvGraphicFramePr>
        <p:xfrm>
          <a:off x="4695039" y="942920"/>
          <a:ext cx="3816424" cy="23762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" name="ZoneTexte 2"/>
          <p:cNvSpPr txBox="1"/>
          <p:nvPr/>
        </p:nvSpPr>
        <p:spPr>
          <a:xfrm>
            <a:off x="1369002" y="5805264"/>
            <a:ext cx="5191170" cy="1043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/>
              <a:t>Mutants </a:t>
            </a:r>
            <a:r>
              <a:rPr lang="en-US" sz="1400" b="1" dirty="0" err="1"/>
              <a:t>passent</a:t>
            </a:r>
            <a:r>
              <a:rPr lang="en-US" sz="1400" b="1" dirty="0"/>
              <a:t> plus de temps </a:t>
            </a:r>
            <a:r>
              <a:rPr lang="en-US" sz="1400" b="1" dirty="0" err="1"/>
              <a:t>dans</a:t>
            </a:r>
            <a:r>
              <a:rPr lang="en-US" sz="1400" b="1" dirty="0"/>
              <a:t> le bras </a:t>
            </a:r>
            <a:r>
              <a:rPr lang="en-US" sz="1400" b="1" dirty="0" err="1"/>
              <a:t>couvert</a:t>
            </a:r>
            <a:r>
              <a:rPr lang="en-US" sz="1400" b="1" dirty="0"/>
              <a:t> du </a:t>
            </a:r>
            <a:r>
              <a:rPr lang="en-US" sz="1400" b="1" dirty="0" err="1"/>
              <a:t>labyrinthe</a:t>
            </a:r>
            <a:r>
              <a:rPr lang="en-US" sz="1400" b="1" dirty="0"/>
              <a:t> ;</a:t>
            </a:r>
          </a:p>
          <a:p>
            <a:pPr>
              <a:lnSpc>
                <a:spcPct val="150000"/>
              </a:lnSpc>
            </a:pPr>
            <a:r>
              <a:rPr lang="en-US" sz="1400" b="1" dirty="0"/>
              <a:t>Pas de variation de la distance (pas </a:t>
            </a:r>
            <a:r>
              <a:rPr lang="en-US" sz="1400" b="1" dirty="0" err="1"/>
              <a:t>d’effets</a:t>
            </a:r>
            <a:r>
              <a:rPr lang="en-US" sz="1400" b="1" dirty="0"/>
              <a:t> </a:t>
            </a:r>
            <a:r>
              <a:rPr lang="en-US" sz="1400" b="1" dirty="0" err="1"/>
              <a:t>locomoteurs</a:t>
            </a:r>
            <a:r>
              <a:rPr lang="en-US" sz="1400" b="1" dirty="0"/>
              <a:t>) ;</a:t>
            </a:r>
          </a:p>
          <a:p>
            <a:pPr>
              <a:lnSpc>
                <a:spcPct val="150000"/>
              </a:lnSpc>
            </a:pPr>
            <a:r>
              <a:rPr lang="en-US" sz="1400" b="1" dirty="0"/>
              <a:t>Pas </a:t>
            </a:r>
            <a:r>
              <a:rPr lang="en-US" sz="1400" b="1" dirty="0" err="1"/>
              <a:t>d’effets</a:t>
            </a:r>
            <a:r>
              <a:rPr lang="en-US" sz="1400" b="1" dirty="0"/>
              <a:t> du </a:t>
            </a:r>
            <a:r>
              <a:rPr lang="en-US" sz="1400" b="1" dirty="0" err="1"/>
              <a:t>traitement</a:t>
            </a:r>
            <a:r>
              <a:rPr lang="en-US" sz="1400" b="1" dirty="0"/>
              <a:t> au </a:t>
            </a:r>
            <a:r>
              <a:rPr lang="en-US" sz="1400" b="1" dirty="0" err="1"/>
              <a:t>LiCl</a:t>
            </a:r>
            <a:endParaRPr lang="en-US" sz="1400" b="1" dirty="0"/>
          </a:p>
        </p:txBody>
      </p:sp>
      <p:sp>
        <p:nvSpPr>
          <p:cNvPr id="4" name="ZoneTexte 3"/>
          <p:cNvSpPr txBox="1"/>
          <p:nvPr/>
        </p:nvSpPr>
        <p:spPr>
          <a:xfrm>
            <a:off x="7740352" y="6581001"/>
            <a:ext cx="14036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dirty="0"/>
              <a:t>n = 7 (par groupes)</a:t>
            </a:r>
          </a:p>
        </p:txBody>
      </p:sp>
    </p:spTree>
    <p:extLst>
      <p:ext uri="{BB962C8B-B14F-4D97-AF65-F5344CB8AC3E}">
        <p14:creationId xmlns:p14="http://schemas.microsoft.com/office/powerpoint/2010/main" val="4025911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protéines </a:t>
            </a:r>
            <a:r>
              <a:rPr lang="fr-FR" dirty="0" err="1"/>
              <a:t>Wnt</a:t>
            </a:r>
            <a:r>
              <a:rPr lang="fr-FR" dirty="0"/>
              <a:t>, ligand de MuSK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5554960" cy="4983162"/>
          </a:xfrm>
        </p:spPr>
        <p:txBody>
          <a:bodyPr>
            <a:normAutofit fontScale="70000" lnSpcReduction="20000"/>
          </a:bodyPr>
          <a:lstStyle/>
          <a:p>
            <a:r>
              <a:rPr lang="fr-FR" dirty="0"/>
              <a:t>Glycoprotéines sécrétées de 40kDa, impliquées dans de nombreux processus développementaux médiés par plusieurs voies de signalisation ;</a:t>
            </a:r>
          </a:p>
          <a:p>
            <a:endParaRPr lang="fr-FR" dirty="0"/>
          </a:p>
          <a:p>
            <a:r>
              <a:rPr lang="fr-FR" dirty="0"/>
              <a:t>19 membres connus chez l’humain et la souris ;</a:t>
            </a:r>
          </a:p>
          <a:p>
            <a:endParaRPr lang="fr-FR" dirty="0"/>
          </a:p>
          <a:p>
            <a:r>
              <a:rPr lang="fr-FR" dirty="0"/>
              <a:t>Se lient sur le domaine CRD de leur récepteur </a:t>
            </a:r>
            <a:r>
              <a:rPr lang="fr-FR" dirty="0" err="1"/>
              <a:t>Frizzled</a:t>
            </a:r>
            <a:r>
              <a:rPr lang="fr-FR" dirty="0"/>
              <a:t>, mais aussi de RYK, ROR et MuSK ;</a:t>
            </a:r>
          </a:p>
          <a:p>
            <a:endParaRPr lang="fr-FR" dirty="0"/>
          </a:p>
          <a:p>
            <a:r>
              <a:rPr lang="fr-FR" i="1" dirty="0"/>
              <a:t>In vitro</a:t>
            </a:r>
            <a:r>
              <a:rPr lang="fr-FR" dirty="0"/>
              <a:t>, plusieurs </a:t>
            </a:r>
            <a:r>
              <a:rPr lang="fr-FR" dirty="0" err="1"/>
              <a:t>Wnts</a:t>
            </a:r>
            <a:r>
              <a:rPr lang="fr-FR" dirty="0"/>
              <a:t> (2, 3a, 4, 6, 7b, 9a, 11) lient MuSK. Wnt4, 9a et 11 vont l’activer.</a:t>
            </a:r>
          </a:p>
          <a:p>
            <a:endParaRPr lang="fr-FR" dirty="0"/>
          </a:p>
          <a:p>
            <a:endParaRPr lang="fr-FR" dirty="0"/>
          </a:p>
        </p:txBody>
      </p:sp>
      <p:pic>
        <p:nvPicPr>
          <p:cNvPr id="4" name="Image 3" descr="WntProtein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152" y="2204864"/>
            <a:ext cx="3083880" cy="2996952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xmlns="" id="{56F1A455-3B2D-4E56-8217-42C97271B6A0}"/>
              </a:ext>
            </a:extLst>
          </p:cNvPr>
          <p:cNvSpPr txBox="1"/>
          <p:nvPr/>
        </p:nvSpPr>
        <p:spPr>
          <a:xfrm>
            <a:off x="7452320" y="5013176"/>
            <a:ext cx="10184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" dirty="0" err="1"/>
              <a:t>Willert</a:t>
            </a:r>
            <a:r>
              <a:rPr lang="fr-FR" sz="700" dirty="0"/>
              <a:t> &amp; </a:t>
            </a:r>
            <a:r>
              <a:rPr lang="fr-FR" sz="700" dirty="0" err="1"/>
              <a:t>Nusse</a:t>
            </a:r>
            <a:r>
              <a:rPr lang="fr-FR" sz="700" dirty="0"/>
              <a:t>, 2012</a:t>
            </a:r>
          </a:p>
        </p:txBody>
      </p:sp>
    </p:spTree>
    <p:extLst>
      <p:ext uri="{BB962C8B-B14F-4D97-AF65-F5344CB8AC3E}">
        <p14:creationId xmlns:p14="http://schemas.microsoft.com/office/powerpoint/2010/main" val="2340217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Contexte du stage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4762872" cy="4709120"/>
          </a:xfrm>
        </p:spPr>
        <p:txBody>
          <a:bodyPr>
            <a:normAutofit fontScale="55000" lnSpcReduction="20000"/>
          </a:bodyPr>
          <a:lstStyle/>
          <a:p>
            <a:r>
              <a:rPr lang="fr-FR" dirty="0"/>
              <a:t>Création de souris </a:t>
            </a:r>
            <a:r>
              <a:rPr lang="fr-FR" dirty="0" err="1"/>
              <a:t>MuSKΔCRD</a:t>
            </a:r>
            <a:r>
              <a:rPr lang="fr-FR" dirty="0"/>
              <a:t>, qui présentent une altération de la jonction neuromusculaire et des symptômes de myasthénie congénitale ;</a:t>
            </a:r>
          </a:p>
          <a:p>
            <a:endParaRPr lang="fr-FR" dirty="0"/>
          </a:p>
          <a:p>
            <a:r>
              <a:rPr lang="fr-FR" dirty="0"/>
              <a:t>Les souris mutantes ont également des défauts de la mémoire intermédiaire ;</a:t>
            </a:r>
          </a:p>
          <a:p>
            <a:endParaRPr lang="fr-FR" dirty="0"/>
          </a:p>
          <a:p>
            <a:r>
              <a:rPr lang="fr-FR" dirty="0"/>
              <a:t>Certains mâles mutants exhibaient des mutilations sur leur dos ;</a:t>
            </a:r>
          </a:p>
          <a:p>
            <a:endParaRPr lang="fr-FR" dirty="0"/>
          </a:p>
          <a:p>
            <a:r>
              <a:rPr lang="fr-FR" dirty="0"/>
              <a:t>MuSK est présent dans l’hippocampe (HIS), lieu de formation de la mémoire ;</a:t>
            </a:r>
          </a:p>
          <a:p>
            <a:endParaRPr lang="fr-FR" dirty="0"/>
          </a:p>
          <a:p>
            <a:r>
              <a:rPr lang="fr-FR" dirty="0"/>
              <a:t>Joue un rôle dans la mémoire à moyen et long terme et dans la Potentialisation à Long Terme de l’hippocampe (montré par KD). </a:t>
            </a:r>
          </a:p>
          <a:p>
            <a:endParaRPr lang="fr-FR" dirty="0"/>
          </a:p>
        </p:txBody>
      </p:sp>
      <p:pic>
        <p:nvPicPr>
          <p:cNvPr id="4" name="Image 3" descr="Intermediate-term memories impacted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508104" y="1600200"/>
            <a:ext cx="3302990" cy="2475404"/>
          </a:xfrm>
          <a:prstGeom prst="rect">
            <a:avLst/>
          </a:prstGeom>
        </p:spPr>
      </p:pic>
      <p:pic>
        <p:nvPicPr>
          <p:cNvPr id="5" name="Image 4" descr="Musk hippocampus brain.jpg">
            <a:extLst>
              <a:ext uri="{FF2B5EF4-FFF2-40B4-BE49-F238E27FC236}">
                <a16:creationId xmlns:a16="http://schemas.microsoft.com/office/drawing/2014/main" xmlns="" id="{A29FA86E-09E7-4358-9807-37EF6C2CBD1D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220072" y="4149080"/>
            <a:ext cx="3816424" cy="247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23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Questions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2332037"/>
            <a:ext cx="8229600" cy="4525963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La structure du </a:t>
            </a:r>
            <a:r>
              <a:rPr lang="en-US" sz="2000" dirty="0" err="1"/>
              <a:t>cerveau</a:t>
            </a:r>
            <a:r>
              <a:rPr lang="en-US" sz="2000" dirty="0"/>
              <a:t> </a:t>
            </a:r>
            <a:r>
              <a:rPr lang="en-US" sz="2000" dirty="0" err="1"/>
              <a:t>est-elle</a:t>
            </a:r>
            <a:r>
              <a:rPr lang="en-US" sz="2000" dirty="0"/>
              <a:t> </a:t>
            </a:r>
            <a:r>
              <a:rPr lang="en-US" sz="2000" dirty="0" err="1"/>
              <a:t>affectée</a:t>
            </a:r>
            <a:r>
              <a:rPr lang="en-US" sz="2000" dirty="0"/>
              <a:t> chez le mutant ?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 err="1"/>
              <a:t>Quelles</a:t>
            </a:r>
            <a:r>
              <a:rPr lang="en-US" sz="2000" dirty="0"/>
              <a:t> </a:t>
            </a:r>
            <a:r>
              <a:rPr lang="en-US" sz="2000" dirty="0" err="1"/>
              <a:t>sont</a:t>
            </a:r>
            <a:r>
              <a:rPr lang="en-US" sz="2000" dirty="0"/>
              <a:t> les cellules </a:t>
            </a:r>
            <a:r>
              <a:rPr lang="en-US" sz="2000" dirty="0" err="1"/>
              <a:t>exprimant</a:t>
            </a:r>
            <a:r>
              <a:rPr lang="en-US" sz="2000" dirty="0"/>
              <a:t> MuSK/MuSKΔCRD ?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 err="1"/>
              <a:t>Quel</a:t>
            </a:r>
            <a:r>
              <a:rPr lang="en-US" sz="2000" dirty="0"/>
              <a:t> </a:t>
            </a:r>
            <a:r>
              <a:rPr lang="en-US" sz="2000" dirty="0" err="1"/>
              <a:t>est</a:t>
            </a:r>
            <a:r>
              <a:rPr lang="en-US" sz="2000" dirty="0"/>
              <a:t> le </a:t>
            </a:r>
            <a:r>
              <a:rPr lang="en-US" sz="2000" dirty="0" err="1"/>
              <a:t>niveau</a:t>
            </a:r>
            <a:r>
              <a:rPr lang="en-US" sz="2000" dirty="0"/>
              <a:t> </a:t>
            </a:r>
            <a:r>
              <a:rPr lang="en-US" sz="2000" dirty="0" err="1"/>
              <a:t>d’expression</a:t>
            </a:r>
            <a:r>
              <a:rPr lang="en-US" sz="2000" dirty="0"/>
              <a:t> de </a:t>
            </a:r>
            <a:r>
              <a:rPr lang="en-US" sz="2000" dirty="0" err="1"/>
              <a:t>MuSK</a:t>
            </a:r>
            <a:r>
              <a:rPr lang="en-US" sz="2000" dirty="0"/>
              <a:t> et </a:t>
            </a:r>
            <a:r>
              <a:rPr lang="en-US" sz="2000" dirty="0" err="1"/>
              <a:t>MuSKΔCRD</a:t>
            </a:r>
            <a:r>
              <a:rPr lang="en-US" sz="2000" dirty="0"/>
              <a:t> dans le </a:t>
            </a:r>
            <a:r>
              <a:rPr lang="en-US" sz="2000" dirty="0" err="1"/>
              <a:t>cerveau</a:t>
            </a:r>
            <a:r>
              <a:rPr lang="en-US" sz="2000" dirty="0"/>
              <a:t> 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(4.   Quelle </a:t>
            </a:r>
            <a:r>
              <a:rPr lang="en-US" sz="2000" dirty="0" err="1"/>
              <a:t>est</a:t>
            </a:r>
            <a:r>
              <a:rPr lang="en-US" sz="2000" dirty="0"/>
              <a:t> </a:t>
            </a:r>
            <a:r>
              <a:rPr lang="en-US" sz="2000" dirty="0" err="1"/>
              <a:t>l’origine</a:t>
            </a:r>
            <a:r>
              <a:rPr lang="en-US" sz="2000" dirty="0"/>
              <a:t> des </a:t>
            </a:r>
            <a:r>
              <a:rPr lang="en-US" sz="2000" dirty="0" err="1"/>
              <a:t>blessures</a:t>
            </a:r>
            <a:r>
              <a:rPr lang="en-US" sz="2000" dirty="0"/>
              <a:t> </a:t>
            </a:r>
            <a:r>
              <a:rPr lang="en-US" sz="2000" dirty="0" err="1"/>
              <a:t>observées</a:t>
            </a:r>
            <a:r>
              <a:rPr lang="en-US" sz="2000" dirty="0"/>
              <a:t> chez les mutants </a:t>
            </a:r>
            <a:r>
              <a:rPr lang="en-US" sz="2000" dirty="0" err="1"/>
              <a:t>mâles</a:t>
            </a:r>
            <a:r>
              <a:rPr lang="en-US" sz="2000" dirty="0"/>
              <a:t> ?)</a:t>
            </a:r>
            <a:endParaRPr lang="fr-FR" sz="2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FBE57705-2B49-4416-9E04-C2F0DE057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2820"/>
            <a:ext cx="8229600" cy="1143000"/>
          </a:xfrm>
        </p:spPr>
        <p:txBody>
          <a:bodyPr>
            <a:noAutofit/>
          </a:bodyPr>
          <a:lstStyle/>
          <a:p>
            <a:r>
              <a:rPr lang="fr-FR" sz="2800" dirty="0"/>
              <a:t>La structure globale du cerveau est-elle affectée chez le mutant ? Coloration de Nissl.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xmlns="" id="{2E5495EE-CD33-48CE-AD2F-A53384757289}"/>
              </a:ext>
            </a:extLst>
          </p:cNvPr>
          <p:cNvSpPr txBox="1"/>
          <p:nvPr/>
        </p:nvSpPr>
        <p:spPr>
          <a:xfrm>
            <a:off x="931312" y="1340647"/>
            <a:ext cx="3781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WT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xmlns="" id="{E2D18DE9-0686-4AD9-959C-73D0B5F9A438}"/>
              </a:ext>
            </a:extLst>
          </p:cNvPr>
          <p:cNvSpPr txBox="1"/>
          <p:nvPr/>
        </p:nvSpPr>
        <p:spPr>
          <a:xfrm>
            <a:off x="4740020" y="1340647"/>
            <a:ext cx="3781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Mut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xmlns="" id="{4E43770E-09C2-470B-898F-3DB6A89B9533}"/>
              </a:ext>
            </a:extLst>
          </p:cNvPr>
          <p:cNvSpPr txBox="1"/>
          <p:nvPr/>
        </p:nvSpPr>
        <p:spPr>
          <a:xfrm>
            <a:off x="297699" y="4978939"/>
            <a:ext cx="319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♂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xmlns="" id="{EBED4ED7-9FF5-4C66-850B-090E98A985D2}"/>
              </a:ext>
            </a:extLst>
          </p:cNvPr>
          <p:cNvSpPr txBox="1"/>
          <p:nvPr/>
        </p:nvSpPr>
        <p:spPr>
          <a:xfrm>
            <a:off x="297699" y="2715204"/>
            <a:ext cx="319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♀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8532440" y="6381328"/>
            <a:ext cx="6845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dirty="0"/>
              <a:t>n = 4</a:t>
            </a:r>
          </a:p>
        </p:txBody>
      </p:sp>
      <p:pic>
        <p:nvPicPr>
          <p:cNvPr id="20" name="Espace réservé du contenu 19">
            <a:extLst>
              <a:ext uri="{FF2B5EF4-FFF2-40B4-BE49-F238E27FC236}">
                <a16:creationId xmlns:a16="http://schemas.microsoft.com/office/drawing/2014/main" xmlns="" id="{15CE8566-8527-4A0E-8614-51A0ED8FB1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126" y="1653288"/>
            <a:ext cx="3857718" cy="2426856"/>
          </a:xfr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xmlns="" id="{3DEFDE98-492B-4F23-B698-028F185D1E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687" y="1700777"/>
            <a:ext cx="3771439" cy="2372579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xmlns="" id="{BF6A760E-7A28-4047-B813-6351E0912B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3853" y="4061609"/>
            <a:ext cx="3828194" cy="2408282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xmlns="" id="{EA74F93E-8629-471D-9E71-A20CFD5718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029" y="4062930"/>
            <a:ext cx="3823991" cy="2405638"/>
          </a:xfrm>
          <a:prstGeom prst="rect">
            <a:avLst/>
          </a:prstGeom>
        </p:spPr>
      </p:pic>
      <p:sp>
        <p:nvSpPr>
          <p:cNvPr id="27" name="ZoneTexte 26">
            <a:extLst>
              <a:ext uri="{FF2B5EF4-FFF2-40B4-BE49-F238E27FC236}">
                <a16:creationId xmlns:a16="http://schemas.microsoft.com/office/drawing/2014/main" xmlns="" id="{94E0E426-BB4D-4969-A35A-DA2F70A1635A}"/>
              </a:ext>
            </a:extLst>
          </p:cNvPr>
          <p:cNvSpPr txBox="1"/>
          <p:nvPr/>
        </p:nvSpPr>
        <p:spPr>
          <a:xfrm>
            <a:off x="7668344" y="6530961"/>
            <a:ext cx="17281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Barre d’échelle : 2mm</a:t>
            </a:r>
          </a:p>
        </p:txBody>
      </p:sp>
    </p:spTree>
    <p:extLst>
      <p:ext uri="{BB962C8B-B14F-4D97-AF65-F5344CB8AC3E}">
        <p14:creationId xmlns:p14="http://schemas.microsoft.com/office/powerpoint/2010/main" val="3388195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C87BDB23-2D3E-4568-8216-8E5A6F829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942" y="10232"/>
            <a:ext cx="8291264" cy="1143000"/>
          </a:xfrm>
        </p:spPr>
        <p:txBody>
          <a:bodyPr>
            <a:normAutofit fontScale="90000"/>
          </a:bodyPr>
          <a:lstStyle/>
          <a:p>
            <a:r>
              <a:rPr lang="fr-FR" sz="2800" dirty="0"/>
              <a:t>L’organisation neuronale de l’hippocampe est-elle perturbée ? Immunomarquage de </a:t>
            </a:r>
            <a:r>
              <a:rPr lang="fr-FR" sz="2800" dirty="0" err="1"/>
              <a:t>NeuN</a:t>
            </a:r>
            <a:r>
              <a:rPr lang="fr-FR" sz="2800" dirty="0"/>
              <a:t> (noyau des neurones).</a:t>
            </a:r>
          </a:p>
        </p:txBody>
      </p:sp>
      <p:pic>
        <p:nvPicPr>
          <p:cNvPr id="13" name="Espace réservé du contenu 12">
            <a:extLst>
              <a:ext uri="{FF2B5EF4-FFF2-40B4-BE49-F238E27FC236}">
                <a16:creationId xmlns:a16="http://schemas.microsoft.com/office/drawing/2014/main" xmlns="" id="{25A3142E-F1FC-4D42-9908-CD48F0A582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869" y="1700808"/>
            <a:ext cx="3040262" cy="1808956"/>
          </a:xfr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xmlns="" id="{D73A1D37-B218-4A25-BB26-CAF411AA029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604" y="1700808"/>
            <a:ext cx="3040262" cy="1808956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xmlns="" id="{DB61AFFC-BEB4-428E-8886-3DEC547D41A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63" y="1700808"/>
            <a:ext cx="3040262" cy="1808956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xmlns="" id="{69291CAD-E8B8-44F9-AFB4-ADA7F3D6E078}"/>
              </a:ext>
            </a:extLst>
          </p:cNvPr>
          <p:cNvSpPr txBox="1"/>
          <p:nvPr/>
        </p:nvSpPr>
        <p:spPr>
          <a:xfrm>
            <a:off x="8512119" y="1620084"/>
            <a:ext cx="761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8000"/>
                </a:solidFill>
              </a:rPr>
              <a:t>NeuN</a:t>
            </a:r>
            <a:endParaRPr lang="fr-FR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xmlns="" id="{A8EA65A0-AF8E-4AB1-8D93-AD8555AEE1F1}"/>
              </a:ext>
            </a:extLst>
          </p:cNvPr>
          <p:cNvSpPr txBox="1"/>
          <p:nvPr/>
        </p:nvSpPr>
        <p:spPr>
          <a:xfrm>
            <a:off x="7648023" y="6581001"/>
            <a:ext cx="17281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Barre d’échelle : 2mm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xmlns="" id="{752905A0-411C-4BAB-9C92-53E750F9722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307" y="3789040"/>
            <a:ext cx="2839431" cy="2016224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xmlns="" id="{4007BC50-1B5F-4EC4-96BE-F244DCDEF1A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836" y="3789040"/>
            <a:ext cx="2952328" cy="1992838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xmlns="" id="{C070E257-7578-457F-BDAB-2C635FAD9327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64" y="3789040"/>
            <a:ext cx="2843807" cy="2019331"/>
          </a:xfrm>
          <a:prstGeom prst="rect">
            <a:avLst/>
          </a:prstGeom>
        </p:spPr>
      </p:pic>
      <p:sp>
        <p:nvSpPr>
          <p:cNvPr id="11" name="ZoneTexte 10"/>
          <p:cNvSpPr txBox="1"/>
          <p:nvPr/>
        </p:nvSpPr>
        <p:spPr>
          <a:xfrm>
            <a:off x="7143967" y="6215344"/>
            <a:ext cx="1983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dirty="0"/>
              <a:t>n = 2 (</a:t>
            </a:r>
            <a:r>
              <a:rPr lang="fr-FR" sz="1200" dirty="0" err="1"/>
              <a:t>wt</a:t>
            </a:r>
            <a:r>
              <a:rPr lang="fr-FR" sz="1200" dirty="0"/>
              <a:t>)</a:t>
            </a:r>
          </a:p>
          <a:p>
            <a:pPr algn="r"/>
            <a:r>
              <a:rPr lang="fr-FR" sz="1200" dirty="0"/>
              <a:t>n = 3 (mutants)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xmlns="" id="{326C436B-382F-4B44-92C1-39F3FDE1E4A3}"/>
              </a:ext>
            </a:extLst>
          </p:cNvPr>
          <p:cNvSpPr txBox="1"/>
          <p:nvPr/>
        </p:nvSpPr>
        <p:spPr>
          <a:xfrm>
            <a:off x="-20321" y="1302925"/>
            <a:ext cx="304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Coupe rostrale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xmlns="" id="{D2A7689E-8795-413F-8188-CF8268149CDE}"/>
              </a:ext>
            </a:extLst>
          </p:cNvPr>
          <p:cNvSpPr txBox="1"/>
          <p:nvPr/>
        </p:nvSpPr>
        <p:spPr>
          <a:xfrm>
            <a:off x="3043157" y="1290081"/>
            <a:ext cx="304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Coupe médiale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xmlns="" id="{5B6F63B2-BF66-41DD-BA6E-528346EFE5F5}"/>
              </a:ext>
            </a:extLst>
          </p:cNvPr>
          <p:cNvSpPr txBox="1"/>
          <p:nvPr/>
        </p:nvSpPr>
        <p:spPr>
          <a:xfrm>
            <a:off x="6127892" y="1290081"/>
            <a:ext cx="304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Coupe caudale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7827535" y="5999320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dirty="0"/>
              <a:t>* : p&lt;0.05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xmlns="" id="{9DC4E646-B6D1-4B87-AFB5-5AD34E7D7449}"/>
              </a:ext>
            </a:extLst>
          </p:cNvPr>
          <p:cNvSpPr txBox="1"/>
          <p:nvPr/>
        </p:nvSpPr>
        <p:spPr>
          <a:xfrm>
            <a:off x="-36512" y="6425262"/>
            <a:ext cx="3384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DG1 : Couche granulaire </a:t>
            </a:r>
            <a:r>
              <a:rPr lang="fr-FR" sz="1200" dirty="0" err="1"/>
              <a:t>infrapyramidale</a:t>
            </a:r>
            <a:endParaRPr lang="fr-FR" sz="1200" dirty="0"/>
          </a:p>
          <a:p>
            <a:r>
              <a:rPr lang="fr-FR" sz="1200" dirty="0"/>
              <a:t>DG2 : Couche granulaire </a:t>
            </a:r>
            <a:r>
              <a:rPr lang="fr-FR" sz="1200" dirty="0" err="1"/>
              <a:t>suprapyramidale</a:t>
            </a:r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1239459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F3A05091-89BC-4DF0-A01A-65B4C0F70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476672"/>
            <a:ext cx="8229600" cy="1143000"/>
          </a:xfrm>
        </p:spPr>
        <p:txBody>
          <a:bodyPr>
            <a:noAutofit/>
          </a:bodyPr>
          <a:lstStyle/>
          <a:p>
            <a:r>
              <a:rPr lang="fr-FR" sz="2800" dirty="0"/>
              <a:t>Quelles sont les régions où MuSK est exprimé ? Immunomarquage de </a:t>
            </a:r>
            <a:r>
              <a:rPr lang="fr-FR" sz="2800" dirty="0" err="1"/>
              <a:t>MuSK</a:t>
            </a:r>
            <a:r>
              <a:rPr lang="fr-FR" sz="2800" dirty="0"/>
              <a:t>.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xmlns="" id="{1DF164E9-54E7-422E-B29F-3B44AE77EE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1096" y="2204864"/>
            <a:ext cx="4571998" cy="2864346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xmlns="" id="{84ED406A-6FF9-4525-AB98-7E0E0A848F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04" y="2204864"/>
            <a:ext cx="4572000" cy="286434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xmlns="" id="{63BF0684-ED98-4B91-B63C-63FF7799B27B}"/>
              </a:ext>
            </a:extLst>
          </p:cNvPr>
          <p:cNvSpPr txBox="1"/>
          <p:nvPr/>
        </p:nvSpPr>
        <p:spPr>
          <a:xfrm>
            <a:off x="7884368" y="6611779"/>
            <a:ext cx="14401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Barre d’échelle : 2mm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0" y="5229200"/>
            <a:ext cx="9144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 err="1"/>
              <a:t>Abbréviation</a:t>
            </a:r>
            <a:r>
              <a:rPr lang="fr-FR" sz="1100" dirty="0"/>
              <a:t> : </a:t>
            </a:r>
            <a:r>
              <a:rPr lang="fr-FR" sz="1100" dirty="0" err="1"/>
              <a:t>alv</a:t>
            </a:r>
            <a:r>
              <a:rPr lang="fr-FR" sz="1100" dirty="0"/>
              <a:t> : </a:t>
            </a:r>
            <a:r>
              <a:rPr lang="fr-FR" sz="1100" dirty="0" err="1"/>
              <a:t>alveus</a:t>
            </a:r>
            <a:r>
              <a:rPr lang="fr-FR" sz="1100" dirty="0"/>
              <a:t> </a:t>
            </a:r>
            <a:r>
              <a:rPr lang="fr-FR" sz="1100" dirty="0" err="1"/>
              <a:t>hippocampus</a:t>
            </a:r>
            <a:r>
              <a:rPr lang="fr-FR" sz="1100" dirty="0"/>
              <a:t>, cc : corps calleux, </a:t>
            </a:r>
            <a:r>
              <a:rPr lang="fr-FR" sz="1100" dirty="0" err="1"/>
              <a:t>cp</a:t>
            </a:r>
            <a:r>
              <a:rPr lang="fr-FR" sz="1100" dirty="0"/>
              <a:t> : </a:t>
            </a:r>
            <a:r>
              <a:rPr lang="fr-FR" sz="1100" dirty="0" err="1"/>
              <a:t>pédoncule</a:t>
            </a:r>
            <a:r>
              <a:rPr lang="fr-FR" sz="1100" dirty="0"/>
              <a:t> </a:t>
            </a:r>
            <a:r>
              <a:rPr lang="fr-FR" sz="1100" dirty="0" err="1"/>
              <a:t>cérébral</a:t>
            </a:r>
            <a:r>
              <a:rPr lang="fr-FR" sz="1100" dirty="0"/>
              <a:t>, </a:t>
            </a:r>
            <a:r>
              <a:rPr lang="fr-FR" sz="1100" dirty="0" err="1"/>
              <a:t>ec</a:t>
            </a:r>
            <a:r>
              <a:rPr lang="fr-FR" sz="1100" dirty="0"/>
              <a:t> : capsule externe, </a:t>
            </a:r>
            <a:r>
              <a:rPr lang="fr-FR" sz="1100" dirty="0" err="1"/>
              <a:t>fr</a:t>
            </a:r>
            <a:r>
              <a:rPr lang="fr-FR" sz="1100" dirty="0"/>
              <a:t> : </a:t>
            </a:r>
            <a:r>
              <a:rPr lang="fr-FR" sz="1100" dirty="0" err="1"/>
              <a:t>fasciculus</a:t>
            </a:r>
            <a:r>
              <a:rPr lang="fr-FR" sz="1100" dirty="0"/>
              <a:t> </a:t>
            </a:r>
            <a:r>
              <a:rPr lang="fr-FR" sz="1100" dirty="0" err="1"/>
              <a:t>retroflexus</a:t>
            </a:r>
            <a:r>
              <a:rPr lang="fr-FR" sz="1100" dirty="0"/>
              <a:t>, </a:t>
            </a:r>
            <a:r>
              <a:rPr lang="fr-FR" sz="1100" dirty="0" err="1"/>
              <a:t>hp</a:t>
            </a:r>
            <a:r>
              <a:rPr lang="fr-FR" sz="1100" dirty="0"/>
              <a:t> : hippocampe, </a:t>
            </a:r>
            <a:r>
              <a:rPr lang="fr-FR" sz="1100" dirty="0" err="1"/>
              <a:t>mHb</a:t>
            </a:r>
            <a:r>
              <a:rPr lang="fr-FR" sz="1100" dirty="0"/>
              <a:t> : </a:t>
            </a:r>
            <a:r>
              <a:rPr lang="fr-FR" sz="1100" dirty="0" err="1"/>
              <a:t>Habenula</a:t>
            </a:r>
            <a:r>
              <a:rPr lang="fr-FR" sz="1100" dirty="0"/>
              <a:t> </a:t>
            </a:r>
            <a:r>
              <a:rPr lang="fr-FR" sz="1100" dirty="0" err="1"/>
              <a:t>médiale</a:t>
            </a:r>
            <a:r>
              <a:rPr lang="fr-FR" sz="1100" dirty="0"/>
              <a:t>, or : stratum </a:t>
            </a:r>
            <a:r>
              <a:rPr lang="fr-FR" sz="1100" dirty="0" err="1"/>
              <a:t>oriens</a:t>
            </a:r>
            <a:r>
              <a:rPr lang="fr-FR" sz="1100" dirty="0"/>
              <a:t> de l’hippocampe. </a:t>
            </a:r>
          </a:p>
          <a:p>
            <a:endParaRPr lang="fr-FR" sz="1100" dirty="0"/>
          </a:p>
        </p:txBody>
      </p:sp>
    </p:spTree>
    <p:extLst>
      <p:ext uri="{BB962C8B-B14F-4D97-AF65-F5344CB8AC3E}">
        <p14:creationId xmlns:p14="http://schemas.microsoft.com/office/powerpoint/2010/main" val="378745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17" descr="MuSK_dg_50um2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484784"/>
            <a:ext cx="2448272" cy="244827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xmlns="" id="{F3A05091-89BC-4DF0-A01A-65B4C0F70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18924"/>
            <a:ext cx="8229600" cy="1143000"/>
          </a:xfrm>
        </p:spPr>
        <p:txBody>
          <a:bodyPr>
            <a:noAutofit/>
          </a:bodyPr>
          <a:lstStyle/>
          <a:p>
            <a:r>
              <a:rPr lang="fr-FR" sz="2800" dirty="0"/>
              <a:t>Quelles sont les régions où MuSK est exprimé ? Immunomarquage de </a:t>
            </a:r>
            <a:r>
              <a:rPr lang="fr-FR" sz="2800" dirty="0" err="1"/>
              <a:t>MuSK</a:t>
            </a:r>
            <a:r>
              <a:rPr lang="fr-FR" sz="2800" dirty="0"/>
              <a:t>.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xmlns="" id="{C57132B0-959C-4B55-81CD-3EB39FD6A9A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840" y="4292542"/>
            <a:ext cx="2442538" cy="244253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xmlns="" id="{40DB69A2-F1F9-4AF5-B263-56FA31C459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1950" y="1484230"/>
            <a:ext cx="2442538" cy="2442538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xmlns="" id="{D0559E8D-BABF-426C-89B6-18E21208EC8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5224" y="4292542"/>
            <a:ext cx="2442538" cy="2442538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xmlns="" id="{63BF0684-ED98-4B91-B63C-63FF7799B27B}"/>
              </a:ext>
            </a:extLst>
          </p:cNvPr>
          <p:cNvSpPr txBox="1"/>
          <p:nvPr/>
        </p:nvSpPr>
        <p:spPr>
          <a:xfrm>
            <a:off x="7705151" y="6611779"/>
            <a:ext cx="14401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Barre d’échelle : 50µm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179512" y="1195644"/>
            <a:ext cx="24425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Gyrus Denté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3345024" y="1196198"/>
            <a:ext cx="24425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CA1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6552728" y="1196198"/>
            <a:ext cx="24117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Corps Calleux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1688840" y="4004510"/>
            <a:ext cx="24425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err="1"/>
              <a:t>Habenula</a:t>
            </a:r>
            <a:r>
              <a:rPr lang="fr-FR" sz="1200" dirty="0"/>
              <a:t> médiale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5145224" y="4004510"/>
            <a:ext cx="20882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err="1"/>
              <a:t>Fasciculus</a:t>
            </a:r>
            <a:r>
              <a:rPr lang="fr-FR" sz="1200" dirty="0"/>
              <a:t> </a:t>
            </a:r>
            <a:r>
              <a:rPr lang="fr-FR" sz="1200" dirty="0" err="1"/>
              <a:t>retroflexus</a:t>
            </a:r>
            <a:endParaRPr lang="fr-FR" sz="1200" dirty="0"/>
          </a:p>
        </p:txBody>
      </p:sp>
      <p:pic>
        <p:nvPicPr>
          <p:cNvPr id="4" name="Image 3" descr="MuSK_ca1_50um.jpg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1484784"/>
            <a:ext cx="2426225" cy="242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85507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5936</TotalTime>
  <Words>1045</Words>
  <Application>Microsoft Macintosh PowerPoint</Application>
  <PresentationFormat>Présentation à l'écran (4:3)</PresentationFormat>
  <Paragraphs>155</Paragraphs>
  <Slides>20</Slides>
  <Notes>6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1" baseType="lpstr">
      <vt:lpstr>Thème Office</vt:lpstr>
      <vt:lpstr>Rôles de Wnts et MuSK, Un récepteur tyrosine kinase dans le cerveau.</vt:lpstr>
      <vt:lpstr> Le récepteur MuSK</vt:lpstr>
      <vt:lpstr>Les protéines Wnt, ligand de MuSK</vt:lpstr>
      <vt:lpstr>Contexte du stage</vt:lpstr>
      <vt:lpstr>Questions</vt:lpstr>
      <vt:lpstr>La structure globale du cerveau est-elle affectée chez le mutant ? Coloration de Nissl.</vt:lpstr>
      <vt:lpstr>L’organisation neuronale de l’hippocampe est-elle perturbée ? Immunomarquage de NeuN (noyau des neurones).</vt:lpstr>
      <vt:lpstr>Quelles sont les régions où MuSK est exprimé ? Immunomarquage de MuSK.</vt:lpstr>
      <vt:lpstr>Quelles sont les régions où MuSK est exprimé ? Immunomarquage de MuSK.</vt:lpstr>
      <vt:lpstr>Quelles sont les cellules exprimant MuSK? Immunomarquage de MuSK, GFAP.</vt:lpstr>
      <vt:lpstr>-Sur des cultures d’hippocampes</vt:lpstr>
      <vt:lpstr>-Sur des cultures d’hippocampes</vt:lpstr>
      <vt:lpstr>Le marquage de MuSK est-il spécifique ? Immunomarquage de MuSK et GFAP.</vt:lpstr>
      <vt:lpstr>La présence de MuSK est-elle confirmée par immunoprécipitation et Western Blot ?</vt:lpstr>
      <vt:lpstr>Quel est le niveau d’expression de MuSK dans diverses structures du cerveau ? Quantification par qPCR.</vt:lpstr>
      <vt:lpstr>Conclusion</vt:lpstr>
      <vt:lpstr>Perspective</vt:lpstr>
      <vt:lpstr>Présentation PowerPoint</vt:lpstr>
      <vt:lpstr>Présentation PowerPoint</vt:lpstr>
      <vt:lpstr>Présentation PowerPoint</vt:lpstr>
    </vt:vector>
  </TitlesOfParts>
  <Company>Grizli777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Florent KLEE</dc:creator>
  <cp:lastModifiedBy>Etudiants</cp:lastModifiedBy>
  <cp:revision>356</cp:revision>
  <dcterms:created xsi:type="dcterms:W3CDTF">2017-12-12T15:49:58Z</dcterms:created>
  <dcterms:modified xsi:type="dcterms:W3CDTF">2018-06-08T07:32:20Z</dcterms:modified>
</cp:coreProperties>
</file>